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2"/>
  </p:notesMasterIdLst>
  <p:sldIdLst>
    <p:sldId id="256" r:id="rId2"/>
    <p:sldId id="257" r:id="rId3"/>
    <p:sldId id="280" r:id="rId4"/>
    <p:sldId id="281" r:id="rId5"/>
    <p:sldId id="282" r:id="rId6"/>
    <p:sldId id="283" r:id="rId7"/>
    <p:sldId id="284" r:id="rId8"/>
    <p:sldId id="268" r:id="rId9"/>
    <p:sldId id="258" r:id="rId10"/>
    <p:sldId id="267" r:id="rId11"/>
    <p:sldId id="269" r:id="rId12"/>
    <p:sldId id="270" r:id="rId13"/>
    <p:sldId id="278" r:id="rId14"/>
    <p:sldId id="279" r:id="rId15"/>
    <p:sldId id="273" r:id="rId16"/>
    <p:sldId id="274" r:id="rId17"/>
    <p:sldId id="275" r:id="rId18"/>
    <p:sldId id="276" r:id="rId19"/>
    <p:sldId id="277" r:id="rId20"/>
    <p:sldId id="272" r:id="rId2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B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E606C6-B27B-432C-993C-2A02293DDEB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MX"/>
        </a:p>
      </dgm:t>
    </dgm:pt>
    <dgm:pt modelId="{75C105DE-C13C-4C74-AAFA-7677C189374E}">
      <dgm:prSet/>
      <dgm:spPr/>
      <dgm:t>
        <a:bodyPr/>
        <a:lstStyle/>
        <a:p>
          <a:pPr rtl="0"/>
          <a:r>
            <a:rPr lang="es-MX" dirty="0" smtClean="0"/>
            <a:t>El origen  de la ciencia  se encuentra relacionado con las necesidades humanas desde la prehistoria.</a:t>
          </a:r>
          <a:br>
            <a:rPr lang="es-MX" dirty="0" smtClean="0"/>
          </a:br>
          <a:endParaRPr lang="es-MX" dirty="0"/>
        </a:p>
      </dgm:t>
    </dgm:pt>
    <dgm:pt modelId="{989C45CF-0BD4-4EC9-BA45-3B3F865F9358}" type="parTrans" cxnId="{768B3ED2-A07D-4966-9B9E-941C5954A023}">
      <dgm:prSet/>
      <dgm:spPr/>
      <dgm:t>
        <a:bodyPr/>
        <a:lstStyle/>
        <a:p>
          <a:endParaRPr lang="es-MX"/>
        </a:p>
      </dgm:t>
    </dgm:pt>
    <dgm:pt modelId="{8FAD1127-5481-45BC-976E-CF595FB0B362}" type="sibTrans" cxnId="{768B3ED2-A07D-4966-9B9E-941C5954A023}">
      <dgm:prSet/>
      <dgm:spPr/>
      <dgm:t>
        <a:bodyPr/>
        <a:lstStyle/>
        <a:p>
          <a:endParaRPr lang="es-MX"/>
        </a:p>
      </dgm:t>
    </dgm:pt>
    <dgm:pt modelId="{D19E3466-7A0A-45F5-8E27-651F3B44AB12}">
      <dgm:prSet/>
      <dgm:spPr/>
      <dgm:t>
        <a:bodyPr/>
        <a:lstStyle/>
        <a:p>
          <a:pPr rtl="0"/>
          <a:r>
            <a:rPr lang="es-MX" dirty="0" smtClean="0"/>
            <a:t>En el siglo VI A.C tuvo lugar en Grecia uno de los movimientos intelectuales ya que se  estableció las bases del pensamiento científico.</a:t>
          </a:r>
          <a:br>
            <a:rPr lang="es-MX" dirty="0" smtClean="0"/>
          </a:br>
          <a:endParaRPr lang="es-MX" dirty="0"/>
        </a:p>
      </dgm:t>
    </dgm:pt>
    <dgm:pt modelId="{9C51672F-925B-4989-98CB-EC7058CEA147}" type="parTrans" cxnId="{DC5DDB96-8D04-43C4-B4BA-AC3D3A2D1531}">
      <dgm:prSet/>
      <dgm:spPr/>
      <dgm:t>
        <a:bodyPr/>
        <a:lstStyle/>
        <a:p>
          <a:endParaRPr lang="es-MX"/>
        </a:p>
      </dgm:t>
    </dgm:pt>
    <dgm:pt modelId="{DFECF387-E342-48CB-B9B1-35CB1808AB92}" type="sibTrans" cxnId="{DC5DDB96-8D04-43C4-B4BA-AC3D3A2D1531}">
      <dgm:prSet/>
      <dgm:spPr/>
      <dgm:t>
        <a:bodyPr/>
        <a:lstStyle/>
        <a:p>
          <a:endParaRPr lang="es-MX"/>
        </a:p>
      </dgm:t>
    </dgm:pt>
    <dgm:pt modelId="{94E0C1F6-94DD-47AF-B20D-67975DFDAAE2}">
      <dgm:prSet/>
      <dgm:spPr/>
      <dgm:t>
        <a:bodyPr/>
        <a:lstStyle/>
        <a:p>
          <a:pPr rtl="0"/>
          <a:r>
            <a:rPr lang="es-MX" dirty="0" smtClean="0"/>
            <a:t>Durante el Imperio Egipcio se desarrollaron grandes conocimientos en diferentes campos como la medicina, las matemáticas y la biología.</a:t>
          </a:r>
          <a:endParaRPr lang="es-MX" dirty="0"/>
        </a:p>
      </dgm:t>
    </dgm:pt>
    <dgm:pt modelId="{A965DAF1-0C7B-4D5E-8C67-BA9FEE41A51F}" type="parTrans" cxnId="{7E04944A-F431-4936-A338-749955C12D47}">
      <dgm:prSet/>
      <dgm:spPr/>
      <dgm:t>
        <a:bodyPr/>
        <a:lstStyle/>
        <a:p>
          <a:endParaRPr lang="es-MX"/>
        </a:p>
      </dgm:t>
    </dgm:pt>
    <dgm:pt modelId="{926A3AF5-4565-4CDD-A5A7-7352ACDABA40}" type="sibTrans" cxnId="{7E04944A-F431-4936-A338-749955C12D47}">
      <dgm:prSet/>
      <dgm:spPr/>
      <dgm:t>
        <a:bodyPr/>
        <a:lstStyle/>
        <a:p>
          <a:endParaRPr lang="es-MX"/>
        </a:p>
      </dgm:t>
    </dgm:pt>
    <dgm:pt modelId="{6A629D8C-BA72-457F-956A-359E8D1B3C56}">
      <dgm:prSet/>
      <dgm:spPr/>
      <dgm:t>
        <a:bodyPr/>
        <a:lstStyle/>
        <a:p>
          <a:pPr rtl="0"/>
          <a:r>
            <a:rPr lang="es-MX" dirty="0" smtClean="0"/>
            <a:t>el Renacimiento, donde definitivamente se sentaron las bases para el estudio de la verdad a través de la ciencia y se puso en palabras en qué consistía el método científico.</a:t>
          </a:r>
          <a:endParaRPr lang="es-MX" dirty="0"/>
        </a:p>
      </dgm:t>
    </dgm:pt>
    <dgm:pt modelId="{424A6FAD-5563-46D3-A5D7-4926B5A8ADE8}" type="parTrans" cxnId="{48DBA1E9-B373-405C-B048-EAA12EFA9744}">
      <dgm:prSet/>
      <dgm:spPr/>
      <dgm:t>
        <a:bodyPr/>
        <a:lstStyle/>
        <a:p>
          <a:endParaRPr lang="es-MX"/>
        </a:p>
      </dgm:t>
    </dgm:pt>
    <dgm:pt modelId="{3A90337B-0767-46E5-B2C9-A9F15A4E2309}" type="sibTrans" cxnId="{48DBA1E9-B373-405C-B048-EAA12EFA9744}">
      <dgm:prSet/>
      <dgm:spPr/>
      <dgm:t>
        <a:bodyPr/>
        <a:lstStyle/>
        <a:p>
          <a:endParaRPr lang="es-MX"/>
        </a:p>
      </dgm:t>
    </dgm:pt>
    <dgm:pt modelId="{595AF5BB-E438-45C8-B691-72325DD0BE8E}" type="pres">
      <dgm:prSet presAssocID="{4DE606C6-B27B-432C-993C-2A02293DDE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99E510C-B139-4FFF-870D-39FE5AC499BE}" type="pres">
      <dgm:prSet presAssocID="{75C105DE-C13C-4C74-AAFA-7677C189374E}" presName="parentText" presStyleLbl="node1" presStyleIdx="0" presStyleCnt="4" custLinFactNeighborX="1095" custLinFactNeighborY="-51879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2F64625-2F45-44A8-BDD2-02D983E4A392}" type="pres">
      <dgm:prSet presAssocID="{8FAD1127-5481-45BC-976E-CF595FB0B362}" presName="spacer" presStyleCnt="0"/>
      <dgm:spPr/>
    </dgm:pt>
    <dgm:pt modelId="{ABBC4286-9190-4D68-BB5E-2FE500121DBC}" type="pres">
      <dgm:prSet presAssocID="{D19E3466-7A0A-45F5-8E27-651F3B44AB1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C9A2BBA-409A-40AC-8157-5267380B0A67}" type="pres">
      <dgm:prSet presAssocID="{DFECF387-E342-48CB-B9B1-35CB1808AB92}" presName="spacer" presStyleCnt="0"/>
      <dgm:spPr/>
    </dgm:pt>
    <dgm:pt modelId="{14C2DDED-3ED3-4352-AA41-8AC958B6DAD3}" type="pres">
      <dgm:prSet presAssocID="{94E0C1F6-94DD-47AF-B20D-67975DFDAAE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DE08052-73B6-401E-99D0-FDB87E2D9DB7}" type="pres">
      <dgm:prSet presAssocID="{926A3AF5-4565-4CDD-A5A7-7352ACDABA40}" presName="spacer" presStyleCnt="0"/>
      <dgm:spPr/>
    </dgm:pt>
    <dgm:pt modelId="{05C40E13-089D-4709-A90F-A6FD707B3252}" type="pres">
      <dgm:prSet presAssocID="{6A629D8C-BA72-457F-956A-359E8D1B3C5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E57A35E-C5D0-4F92-AD0E-080A72A9E2DC}" type="presOf" srcId="{D19E3466-7A0A-45F5-8E27-651F3B44AB12}" destId="{ABBC4286-9190-4D68-BB5E-2FE500121DBC}" srcOrd="0" destOrd="0" presId="urn:microsoft.com/office/officeart/2005/8/layout/vList2"/>
    <dgm:cxn modelId="{51226AB9-E687-4F49-9FFB-5C87F07B6F6F}" type="presOf" srcId="{6A629D8C-BA72-457F-956A-359E8D1B3C56}" destId="{05C40E13-089D-4709-A90F-A6FD707B3252}" srcOrd="0" destOrd="0" presId="urn:microsoft.com/office/officeart/2005/8/layout/vList2"/>
    <dgm:cxn modelId="{DC5DDB96-8D04-43C4-B4BA-AC3D3A2D1531}" srcId="{4DE606C6-B27B-432C-993C-2A02293DDEBF}" destId="{D19E3466-7A0A-45F5-8E27-651F3B44AB12}" srcOrd="1" destOrd="0" parTransId="{9C51672F-925B-4989-98CB-EC7058CEA147}" sibTransId="{DFECF387-E342-48CB-B9B1-35CB1808AB92}"/>
    <dgm:cxn modelId="{7E04944A-F431-4936-A338-749955C12D47}" srcId="{4DE606C6-B27B-432C-993C-2A02293DDEBF}" destId="{94E0C1F6-94DD-47AF-B20D-67975DFDAAE2}" srcOrd="2" destOrd="0" parTransId="{A965DAF1-0C7B-4D5E-8C67-BA9FEE41A51F}" sibTransId="{926A3AF5-4565-4CDD-A5A7-7352ACDABA40}"/>
    <dgm:cxn modelId="{DAAF7ABB-5E4A-4DCB-80B0-C2BEF889DE07}" type="presOf" srcId="{75C105DE-C13C-4C74-AAFA-7677C189374E}" destId="{099E510C-B139-4FFF-870D-39FE5AC499BE}" srcOrd="0" destOrd="0" presId="urn:microsoft.com/office/officeart/2005/8/layout/vList2"/>
    <dgm:cxn modelId="{62589020-1478-4FA7-9B81-C960735FF654}" type="presOf" srcId="{4DE606C6-B27B-432C-993C-2A02293DDEBF}" destId="{595AF5BB-E438-45C8-B691-72325DD0BE8E}" srcOrd="0" destOrd="0" presId="urn:microsoft.com/office/officeart/2005/8/layout/vList2"/>
    <dgm:cxn modelId="{48DBA1E9-B373-405C-B048-EAA12EFA9744}" srcId="{4DE606C6-B27B-432C-993C-2A02293DDEBF}" destId="{6A629D8C-BA72-457F-956A-359E8D1B3C56}" srcOrd="3" destOrd="0" parTransId="{424A6FAD-5563-46D3-A5D7-4926B5A8ADE8}" sibTransId="{3A90337B-0767-46E5-B2C9-A9F15A4E2309}"/>
    <dgm:cxn modelId="{66A054AD-2872-4723-9729-48BE4440B5F5}" type="presOf" srcId="{94E0C1F6-94DD-47AF-B20D-67975DFDAAE2}" destId="{14C2DDED-3ED3-4352-AA41-8AC958B6DAD3}" srcOrd="0" destOrd="0" presId="urn:microsoft.com/office/officeart/2005/8/layout/vList2"/>
    <dgm:cxn modelId="{768B3ED2-A07D-4966-9B9E-941C5954A023}" srcId="{4DE606C6-B27B-432C-993C-2A02293DDEBF}" destId="{75C105DE-C13C-4C74-AAFA-7677C189374E}" srcOrd="0" destOrd="0" parTransId="{989C45CF-0BD4-4EC9-BA45-3B3F865F9358}" sibTransId="{8FAD1127-5481-45BC-976E-CF595FB0B362}"/>
    <dgm:cxn modelId="{17F7CC97-4E9F-47FA-B87C-75D6B450D963}" type="presParOf" srcId="{595AF5BB-E438-45C8-B691-72325DD0BE8E}" destId="{099E510C-B139-4FFF-870D-39FE5AC499BE}" srcOrd="0" destOrd="0" presId="urn:microsoft.com/office/officeart/2005/8/layout/vList2"/>
    <dgm:cxn modelId="{53ED4367-8E74-4BCB-A745-E72EB1E2DD06}" type="presParOf" srcId="{595AF5BB-E438-45C8-B691-72325DD0BE8E}" destId="{C2F64625-2F45-44A8-BDD2-02D983E4A392}" srcOrd="1" destOrd="0" presId="urn:microsoft.com/office/officeart/2005/8/layout/vList2"/>
    <dgm:cxn modelId="{829881B4-4BFF-4EC1-B5AF-1F8DE6D368D0}" type="presParOf" srcId="{595AF5BB-E438-45C8-B691-72325DD0BE8E}" destId="{ABBC4286-9190-4D68-BB5E-2FE500121DBC}" srcOrd="2" destOrd="0" presId="urn:microsoft.com/office/officeart/2005/8/layout/vList2"/>
    <dgm:cxn modelId="{506FCB92-6899-44F0-BCF8-090F4EB5F1CC}" type="presParOf" srcId="{595AF5BB-E438-45C8-B691-72325DD0BE8E}" destId="{0C9A2BBA-409A-40AC-8157-5267380B0A67}" srcOrd="3" destOrd="0" presId="urn:microsoft.com/office/officeart/2005/8/layout/vList2"/>
    <dgm:cxn modelId="{4B6684A3-14BF-4BE0-844A-91DBE12F62D5}" type="presParOf" srcId="{595AF5BB-E438-45C8-B691-72325DD0BE8E}" destId="{14C2DDED-3ED3-4352-AA41-8AC958B6DAD3}" srcOrd="4" destOrd="0" presId="urn:microsoft.com/office/officeart/2005/8/layout/vList2"/>
    <dgm:cxn modelId="{A96EA403-E3CD-4627-9A86-9D6AE4CFC732}" type="presParOf" srcId="{595AF5BB-E438-45C8-B691-72325DD0BE8E}" destId="{8DE08052-73B6-401E-99D0-FDB87E2D9DB7}" srcOrd="5" destOrd="0" presId="urn:microsoft.com/office/officeart/2005/8/layout/vList2"/>
    <dgm:cxn modelId="{69D53981-0C6D-4CA8-9A5D-4F02AE0882A4}" type="presParOf" srcId="{595AF5BB-E438-45C8-B691-72325DD0BE8E}" destId="{05C40E13-089D-4709-A90F-A6FD707B325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5AB139-7345-42A5-893A-61AC70AD9A5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E888B15-865F-46C3-A9AA-118890B71D50}">
      <dgm:prSet/>
      <dgm:spPr/>
      <dgm:t>
        <a:bodyPr/>
        <a:lstStyle/>
        <a:p>
          <a:pPr rtl="0"/>
          <a:r>
            <a:rPr lang="es-MX" b="1" i="1" dirty="0" smtClean="0"/>
            <a:t>la observación: </a:t>
          </a:r>
          <a:r>
            <a:rPr lang="es-MX" dirty="0" smtClean="0"/>
            <a:t>fijar la atención en una porción del Universo.  </a:t>
          </a:r>
          <a:endParaRPr lang="es-MX" dirty="0"/>
        </a:p>
      </dgm:t>
    </dgm:pt>
    <dgm:pt modelId="{7F162920-A51F-4458-8854-E505DE9D7F64}" type="parTrans" cxnId="{EF44CA7F-42CB-40E1-8D89-231D1890788D}">
      <dgm:prSet/>
      <dgm:spPr/>
      <dgm:t>
        <a:bodyPr/>
        <a:lstStyle/>
        <a:p>
          <a:endParaRPr lang="es-MX"/>
        </a:p>
      </dgm:t>
    </dgm:pt>
    <dgm:pt modelId="{2608508B-4B57-44DE-940E-C136CA0B896A}" type="sibTrans" cxnId="{EF44CA7F-42CB-40E1-8D89-231D1890788D}">
      <dgm:prSet/>
      <dgm:spPr/>
      <dgm:t>
        <a:bodyPr/>
        <a:lstStyle/>
        <a:p>
          <a:endParaRPr lang="es-MX"/>
        </a:p>
      </dgm:t>
    </dgm:pt>
    <dgm:pt modelId="{7A9138CA-A5CE-4B59-BDED-EEBAB9D76032}">
      <dgm:prSet/>
      <dgm:spPr/>
      <dgm:t>
        <a:bodyPr/>
        <a:lstStyle/>
        <a:p>
          <a:pPr rtl="0"/>
          <a:r>
            <a:rPr lang="es-MX" b="1" i="1" dirty="0" smtClean="0"/>
            <a:t>Formulación del problema:  </a:t>
          </a:r>
          <a:r>
            <a:rPr lang="es-MX" dirty="0" smtClean="0"/>
            <a:t>plantea  claramente el fenómeno a investigar </a:t>
          </a:r>
          <a:endParaRPr lang="es-MX" dirty="0"/>
        </a:p>
      </dgm:t>
    </dgm:pt>
    <dgm:pt modelId="{56630A12-56B4-4E0B-BF1E-3F552E34C5C2}" type="parTrans" cxnId="{9EA738DE-4D6E-4158-AFAE-F0B6AC6AE3ED}">
      <dgm:prSet/>
      <dgm:spPr/>
      <dgm:t>
        <a:bodyPr/>
        <a:lstStyle/>
        <a:p>
          <a:endParaRPr lang="es-MX"/>
        </a:p>
      </dgm:t>
    </dgm:pt>
    <dgm:pt modelId="{7E46C525-C206-4065-8632-7A741B45665F}" type="sibTrans" cxnId="{9EA738DE-4D6E-4158-AFAE-F0B6AC6AE3ED}">
      <dgm:prSet/>
      <dgm:spPr/>
      <dgm:t>
        <a:bodyPr/>
        <a:lstStyle/>
        <a:p>
          <a:endParaRPr lang="es-MX"/>
        </a:p>
      </dgm:t>
    </dgm:pt>
    <dgm:pt modelId="{98374E4D-1939-4C03-9EF3-E67BEE02BB82}">
      <dgm:prSet/>
      <dgm:spPr/>
      <dgm:t>
        <a:bodyPr/>
        <a:lstStyle/>
        <a:p>
          <a:pPr rtl="0"/>
          <a:r>
            <a:rPr lang="es-MX" b="1" i="1" u="none" dirty="0" smtClean="0"/>
            <a:t>Hipótesis</a:t>
          </a:r>
          <a:r>
            <a:rPr lang="es-MX" dirty="0" smtClean="0"/>
            <a:t>: una suposición  no comprobada. </a:t>
          </a:r>
          <a:endParaRPr lang="es-MX" dirty="0"/>
        </a:p>
      </dgm:t>
    </dgm:pt>
    <dgm:pt modelId="{E6466B19-4EF2-4B93-8BD7-2E919EED5399}" type="parTrans" cxnId="{79C7E03D-60A8-4B9A-8C97-94EA2CB39A5E}">
      <dgm:prSet/>
      <dgm:spPr/>
      <dgm:t>
        <a:bodyPr/>
        <a:lstStyle/>
        <a:p>
          <a:endParaRPr lang="es-MX"/>
        </a:p>
      </dgm:t>
    </dgm:pt>
    <dgm:pt modelId="{4E59885F-6EEC-486C-AA59-BF5CF14419FE}" type="sibTrans" cxnId="{79C7E03D-60A8-4B9A-8C97-94EA2CB39A5E}">
      <dgm:prSet/>
      <dgm:spPr/>
      <dgm:t>
        <a:bodyPr/>
        <a:lstStyle/>
        <a:p>
          <a:endParaRPr lang="es-MX"/>
        </a:p>
      </dgm:t>
    </dgm:pt>
    <dgm:pt modelId="{4B0BA5AA-D55F-4DCE-AA9F-CF7F79165472}">
      <dgm:prSet/>
      <dgm:spPr/>
      <dgm:t>
        <a:bodyPr/>
        <a:lstStyle/>
        <a:p>
          <a:pPr rtl="0"/>
          <a:r>
            <a:rPr lang="es-MX" b="1" i="1" dirty="0" smtClean="0"/>
            <a:t>Experimentación: </a:t>
          </a:r>
          <a:r>
            <a:rPr lang="es-MX" dirty="0" smtClean="0"/>
            <a:t>consiste en someter a un sujeto o proceso a variables controladas.</a:t>
          </a:r>
          <a:endParaRPr lang="es-MX" dirty="0"/>
        </a:p>
      </dgm:t>
    </dgm:pt>
    <dgm:pt modelId="{41D61F1F-2E6D-4BC4-80DE-B59D45260366}" type="parTrans" cxnId="{765B70D8-2F4F-4F29-8EA8-F0952408D276}">
      <dgm:prSet/>
      <dgm:spPr/>
      <dgm:t>
        <a:bodyPr/>
        <a:lstStyle/>
        <a:p>
          <a:endParaRPr lang="es-MX"/>
        </a:p>
      </dgm:t>
    </dgm:pt>
    <dgm:pt modelId="{93DB8468-D298-4B1E-9394-B50E9380E7EC}" type="sibTrans" cxnId="{765B70D8-2F4F-4F29-8EA8-F0952408D276}">
      <dgm:prSet/>
      <dgm:spPr/>
      <dgm:t>
        <a:bodyPr/>
        <a:lstStyle/>
        <a:p>
          <a:endParaRPr lang="es-MX"/>
        </a:p>
      </dgm:t>
    </dgm:pt>
    <dgm:pt modelId="{938E9C4C-30B4-4B5C-9426-68DE9CC26312}">
      <dgm:prSet/>
      <dgm:spPr/>
      <dgm:t>
        <a:bodyPr/>
        <a:lstStyle/>
        <a:p>
          <a:pPr rtl="0"/>
          <a:r>
            <a:rPr lang="es-MX" b="1" i="1" dirty="0" smtClean="0"/>
            <a:t>Resultados: </a:t>
          </a:r>
          <a:r>
            <a:rPr lang="es-MX" dirty="0" smtClean="0"/>
            <a:t>es lo  que se observo en la experimentación. </a:t>
          </a:r>
          <a:endParaRPr lang="es-MX" dirty="0"/>
        </a:p>
      </dgm:t>
    </dgm:pt>
    <dgm:pt modelId="{62FD806B-B954-45D6-BCC4-151E1A7A14D4}" type="parTrans" cxnId="{257ACC72-3104-4C03-9306-50645A7A04CB}">
      <dgm:prSet/>
      <dgm:spPr/>
      <dgm:t>
        <a:bodyPr/>
        <a:lstStyle/>
        <a:p>
          <a:endParaRPr lang="es-MX"/>
        </a:p>
      </dgm:t>
    </dgm:pt>
    <dgm:pt modelId="{EC47C415-1B4A-433B-957D-30D2208A43C4}" type="sibTrans" cxnId="{257ACC72-3104-4C03-9306-50645A7A04CB}">
      <dgm:prSet/>
      <dgm:spPr/>
      <dgm:t>
        <a:bodyPr/>
        <a:lstStyle/>
        <a:p>
          <a:endParaRPr lang="es-MX"/>
        </a:p>
      </dgm:t>
    </dgm:pt>
    <dgm:pt modelId="{5C454E65-97E1-46A8-932B-3823C8BDE10C}">
      <dgm:prSet/>
      <dgm:spPr/>
      <dgm:t>
        <a:bodyPr/>
        <a:lstStyle/>
        <a:p>
          <a:pPr rtl="0"/>
          <a:r>
            <a:rPr lang="es-MX" b="1" i="1" dirty="0" smtClean="0"/>
            <a:t>Conclusión: </a:t>
          </a:r>
          <a:r>
            <a:rPr lang="es-MX" dirty="0" smtClean="0"/>
            <a:t>la hipótesis original es evaluada y se determina si es verdadera o falsa </a:t>
          </a:r>
          <a:endParaRPr lang="es-MX" dirty="0"/>
        </a:p>
      </dgm:t>
    </dgm:pt>
    <dgm:pt modelId="{CCB2CE9B-5ED6-46F0-85CC-4DFAEFFF77FF}" type="parTrans" cxnId="{F42995E5-A542-4A38-A5A6-BBED6A1B58C7}">
      <dgm:prSet/>
      <dgm:spPr/>
      <dgm:t>
        <a:bodyPr/>
        <a:lstStyle/>
        <a:p>
          <a:endParaRPr lang="es-MX"/>
        </a:p>
      </dgm:t>
    </dgm:pt>
    <dgm:pt modelId="{691881D6-AC85-4533-BE52-D402C7DA96F3}" type="sibTrans" cxnId="{F42995E5-A542-4A38-A5A6-BBED6A1B58C7}">
      <dgm:prSet/>
      <dgm:spPr/>
      <dgm:t>
        <a:bodyPr/>
        <a:lstStyle/>
        <a:p>
          <a:endParaRPr lang="es-MX"/>
        </a:p>
      </dgm:t>
    </dgm:pt>
    <dgm:pt modelId="{722A5380-9BEE-441A-AB98-D43E6FA36859}">
      <dgm:prSet/>
      <dgm:spPr/>
      <dgm:t>
        <a:bodyPr/>
        <a:lstStyle/>
        <a:p>
          <a:pPr rtl="0"/>
          <a:r>
            <a:rPr lang="es-MX" b="1" i="1" dirty="0" smtClean="0"/>
            <a:t>Formulación de  leyes, teorías : </a:t>
          </a:r>
          <a:r>
            <a:rPr lang="es-MX" i="1" dirty="0" smtClean="0"/>
            <a:t>Una teoría que está sujeta a cambios, o  una ley que es</a:t>
          </a:r>
        </a:p>
        <a:p>
          <a:r>
            <a:rPr lang="es-MX" i="1" dirty="0" smtClean="0"/>
            <a:t>permanente e immutable</a:t>
          </a:r>
          <a:r>
            <a:rPr lang="es-MX" dirty="0" smtClean="0"/>
            <a:t>.</a:t>
          </a:r>
          <a:endParaRPr lang="es-MX" dirty="0"/>
        </a:p>
      </dgm:t>
    </dgm:pt>
    <dgm:pt modelId="{3FF39B05-E42D-49DA-8D40-385E8EACA98C}" type="parTrans" cxnId="{A871623A-AB72-4764-8713-61241175CB0C}">
      <dgm:prSet/>
      <dgm:spPr/>
      <dgm:t>
        <a:bodyPr/>
        <a:lstStyle/>
        <a:p>
          <a:endParaRPr lang="es-MX"/>
        </a:p>
      </dgm:t>
    </dgm:pt>
    <dgm:pt modelId="{B3B932FA-5431-4177-B348-9B0D493E4F10}" type="sibTrans" cxnId="{A871623A-AB72-4764-8713-61241175CB0C}">
      <dgm:prSet/>
      <dgm:spPr/>
      <dgm:t>
        <a:bodyPr/>
        <a:lstStyle/>
        <a:p>
          <a:endParaRPr lang="es-MX"/>
        </a:p>
      </dgm:t>
    </dgm:pt>
    <dgm:pt modelId="{F4A3F8B5-4FDE-4BF2-9A79-C5078A13EE86}" type="pres">
      <dgm:prSet presAssocID="{7D5AB139-7345-42A5-893A-61AC70AD9A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61286FC-3807-4BCC-987C-7CFB9DA11E30}" type="pres">
      <dgm:prSet presAssocID="{AE888B15-865F-46C3-A9AA-118890B71D50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6D50D6F-C8F4-4035-BD1F-8821B65BB33F}" type="pres">
      <dgm:prSet presAssocID="{2608508B-4B57-44DE-940E-C136CA0B896A}" presName="spacer" presStyleCnt="0"/>
      <dgm:spPr/>
    </dgm:pt>
    <dgm:pt modelId="{4CA04192-1C10-4141-A02E-3858563CB88D}" type="pres">
      <dgm:prSet presAssocID="{7A9138CA-A5CE-4B59-BDED-EEBAB9D76032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7BF4969-1FEA-49CF-952A-2710D3CB1D0D}" type="pres">
      <dgm:prSet presAssocID="{7E46C525-C206-4065-8632-7A741B45665F}" presName="spacer" presStyleCnt="0"/>
      <dgm:spPr/>
    </dgm:pt>
    <dgm:pt modelId="{729585EE-1B3C-49EA-90F9-F4FB85F788F6}" type="pres">
      <dgm:prSet presAssocID="{98374E4D-1939-4C03-9EF3-E67BEE02BB82}" presName="parentText" presStyleLbl="node1" presStyleIdx="2" presStyleCnt="7" custLinFactNeighborX="-229" custLinFactNeighborY="-1895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A254058-A3FE-4652-AA83-8682280C56FA}" type="pres">
      <dgm:prSet presAssocID="{4E59885F-6EEC-486C-AA59-BF5CF14419FE}" presName="spacer" presStyleCnt="0"/>
      <dgm:spPr/>
    </dgm:pt>
    <dgm:pt modelId="{A9AB8BDC-C9E3-47AA-8D49-2DF975A30F31}" type="pres">
      <dgm:prSet presAssocID="{4B0BA5AA-D55F-4DCE-AA9F-CF7F79165472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2980B6B-3AA4-4D6C-819D-46E0B975766F}" type="pres">
      <dgm:prSet presAssocID="{93DB8468-D298-4B1E-9394-B50E9380E7EC}" presName="spacer" presStyleCnt="0"/>
      <dgm:spPr/>
    </dgm:pt>
    <dgm:pt modelId="{5110E1A0-58F8-4226-8DEB-A78A47FFD960}" type="pres">
      <dgm:prSet presAssocID="{938E9C4C-30B4-4B5C-9426-68DE9CC26312}" presName="parentText" presStyleLbl="node1" presStyleIdx="4" presStyleCnt="7" custLinFactNeighborX="-749" custLinFactNeighborY="-7201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7265A35-31F2-4EB3-8D5C-621CB7F98AA6}" type="pres">
      <dgm:prSet presAssocID="{EC47C415-1B4A-433B-957D-30D2208A43C4}" presName="spacer" presStyleCnt="0"/>
      <dgm:spPr/>
    </dgm:pt>
    <dgm:pt modelId="{28F1AB4E-2B05-40B8-9E4D-C31D332C4652}" type="pres">
      <dgm:prSet presAssocID="{5C454E65-97E1-46A8-932B-3823C8BDE10C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938192D-78FA-4C78-A931-4A0CF2B2BD33}" type="pres">
      <dgm:prSet presAssocID="{691881D6-AC85-4533-BE52-D402C7DA96F3}" presName="spacer" presStyleCnt="0"/>
      <dgm:spPr/>
    </dgm:pt>
    <dgm:pt modelId="{DE98CCE3-76D6-4415-BF5C-B8D779AC44A3}" type="pres">
      <dgm:prSet presAssocID="{722A5380-9BEE-441A-AB98-D43E6FA36859}" presName="parentText" presStyleLbl="node1" presStyleIdx="6" presStyleCnt="7" custLinFactNeighborX="854" custLinFactNeighborY="-369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9C7E03D-60A8-4B9A-8C97-94EA2CB39A5E}" srcId="{7D5AB139-7345-42A5-893A-61AC70AD9A55}" destId="{98374E4D-1939-4C03-9EF3-E67BEE02BB82}" srcOrd="2" destOrd="0" parTransId="{E6466B19-4EF2-4B93-8BD7-2E919EED5399}" sibTransId="{4E59885F-6EEC-486C-AA59-BF5CF14419FE}"/>
    <dgm:cxn modelId="{A871623A-AB72-4764-8713-61241175CB0C}" srcId="{7D5AB139-7345-42A5-893A-61AC70AD9A55}" destId="{722A5380-9BEE-441A-AB98-D43E6FA36859}" srcOrd="6" destOrd="0" parTransId="{3FF39B05-E42D-49DA-8D40-385E8EACA98C}" sibTransId="{B3B932FA-5431-4177-B348-9B0D493E4F10}"/>
    <dgm:cxn modelId="{FDCB5C4C-FA19-4290-A5E0-85DFA371C3B6}" type="presOf" srcId="{AE888B15-865F-46C3-A9AA-118890B71D50}" destId="{161286FC-3807-4BCC-987C-7CFB9DA11E30}" srcOrd="0" destOrd="0" presId="urn:microsoft.com/office/officeart/2005/8/layout/vList2"/>
    <dgm:cxn modelId="{0E68726E-F29B-455D-91E0-3824B4784609}" type="presOf" srcId="{7D5AB139-7345-42A5-893A-61AC70AD9A55}" destId="{F4A3F8B5-4FDE-4BF2-9A79-C5078A13EE86}" srcOrd="0" destOrd="0" presId="urn:microsoft.com/office/officeart/2005/8/layout/vList2"/>
    <dgm:cxn modelId="{765B70D8-2F4F-4F29-8EA8-F0952408D276}" srcId="{7D5AB139-7345-42A5-893A-61AC70AD9A55}" destId="{4B0BA5AA-D55F-4DCE-AA9F-CF7F79165472}" srcOrd="3" destOrd="0" parTransId="{41D61F1F-2E6D-4BC4-80DE-B59D45260366}" sibTransId="{93DB8468-D298-4B1E-9394-B50E9380E7EC}"/>
    <dgm:cxn modelId="{8B5733C0-DB62-4FD7-8A32-0868F1DBE603}" type="presOf" srcId="{4B0BA5AA-D55F-4DCE-AA9F-CF7F79165472}" destId="{A9AB8BDC-C9E3-47AA-8D49-2DF975A30F31}" srcOrd="0" destOrd="0" presId="urn:microsoft.com/office/officeart/2005/8/layout/vList2"/>
    <dgm:cxn modelId="{F32BB1FA-241F-4BF8-8A19-03DBC291A426}" type="presOf" srcId="{722A5380-9BEE-441A-AB98-D43E6FA36859}" destId="{DE98CCE3-76D6-4415-BF5C-B8D779AC44A3}" srcOrd="0" destOrd="0" presId="urn:microsoft.com/office/officeart/2005/8/layout/vList2"/>
    <dgm:cxn modelId="{EF44CA7F-42CB-40E1-8D89-231D1890788D}" srcId="{7D5AB139-7345-42A5-893A-61AC70AD9A55}" destId="{AE888B15-865F-46C3-A9AA-118890B71D50}" srcOrd="0" destOrd="0" parTransId="{7F162920-A51F-4458-8854-E505DE9D7F64}" sibTransId="{2608508B-4B57-44DE-940E-C136CA0B896A}"/>
    <dgm:cxn modelId="{B8FC09CA-5DE8-4662-9063-255AB6062982}" type="presOf" srcId="{938E9C4C-30B4-4B5C-9426-68DE9CC26312}" destId="{5110E1A0-58F8-4226-8DEB-A78A47FFD960}" srcOrd="0" destOrd="0" presId="urn:microsoft.com/office/officeart/2005/8/layout/vList2"/>
    <dgm:cxn modelId="{59D7AF5F-3129-422D-99F2-D057E26D334A}" type="presOf" srcId="{7A9138CA-A5CE-4B59-BDED-EEBAB9D76032}" destId="{4CA04192-1C10-4141-A02E-3858563CB88D}" srcOrd="0" destOrd="0" presId="urn:microsoft.com/office/officeart/2005/8/layout/vList2"/>
    <dgm:cxn modelId="{257ACC72-3104-4C03-9306-50645A7A04CB}" srcId="{7D5AB139-7345-42A5-893A-61AC70AD9A55}" destId="{938E9C4C-30B4-4B5C-9426-68DE9CC26312}" srcOrd="4" destOrd="0" parTransId="{62FD806B-B954-45D6-BCC4-151E1A7A14D4}" sibTransId="{EC47C415-1B4A-433B-957D-30D2208A43C4}"/>
    <dgm:cxn modelId="{9EA738DE-4D6E-4158-AFAE-F0B6AC6AE3ED}" srcId="{7D5AB139-7345-42A5-893A-61AC70AD9A55}" destId="{7A9138CA-A5CE-4B59-BDED-EEBAB9D76032}" srcOrd="1" destOrd="0" parTransId="{56630A12-56B4-4E0B-BF1E-3F552E34C5C2}" sibTransId="{7E46C525-C206-4065-8632-7A741B45665F}"/>
    <dgm:cxn modelId="{F42995E5-A542-4A38-A5A6-BBED6A1B58C7}" srcId="{7D5AB139-7345-42A5-893A-61AC70AD9A55}" destId="{5C454E65-97E1-46A8-932B-3823C8BDE10C}" srcOrd="5" destOrd="0" parTransId="{CCB2CE9B-5ED6-46F0-85CC-4DFAEFFF77FF}" sibTransId="{691881D6-AC85-4533-BE52-D402C7DA96F3}"/>
    <dgm:cxn modelId="{28439BBA-32A0-4228-99A4-A87EAFCE2DDC}" type="presOf" srcId="{98374E4D-1939-4C03-9EF3-E67BEE02BB82}" destId="{729585EE-1B3C-49EA-90F9-F4FB85F788F6}" srcOrd="0" destOrd="0" presId="urn:microsoft.com/office/officeart/2005/8/layout/vList2"/>
    <dgm:cxn modelId="{D787D791-0632-4625-A1A0-ABF70F08BBB0}" type="presOf" srcId="{5C454E65-97E1-46A8-932B-3823C8BDE10C}" destId="{28F1AB4E-2B05-40B8-9E4D-C31D332C4652}" srcOrd="0" destOrd="0" presId="urn:microsoft.com/office/officeart/2005/8/layout/vList2"/>
    <dgm:cxn modelId="{E4E51EBA-CF96-42CD-A70D-ADEB303178CB}" type="presParOf" srcId="{F4A3F8B5-4FDE-4BF2-9A79-C5078A13EE86}" destId="{161286FC-3807-4BCC-987C-7CFB9DA11E30}" srcOrd="0" destOrd="0" presId="urn:microsoft.com/office/officeart/2005/8/layout/vList2"/>
    <dgm:cxn modelId="{A653F7E1-DF31-4FCE-821D-F7AB0D680AED}" type="presParOf" srcId="{F4A3F8B5-4FDE-4BF2-9A79-C5078A13EE86}" destId="{86D50D6F-C8F4-4035-BD1F-8821B65BB33F}" srcOrd="1" destOrd="0" presId="urn:microsoft.com/office/officeart/2005/8/layout/vList2"/>
    <dgm:cxn modelId="{6A7F6CB5-541F-42FA-AB16-FD41005A610C}" type="presParOf" srcId="{F4A3F8B5-4FDE-4BF2-9A79-C5078A13EE86}" destId="{4CA04192-1C10-4141-A02E-3858563CB88D}" srcOrd="2" destOrd="0" presId="urn:microsoft.com/office/officeart/2005/8/layout/vList2"/>
    <dgm:cxn modelId="{EE70B27B-86BF-4C13-BDB8-AE22FF4337EC}" type="presParOf" srcId="{F4A3F8B5-4FDE-4BF2-9A79-C5078A13EE86}" destId="{17BF4969-1FEA-49CF-952A-2710D3CB1D0D}" srcOrd="3" destOrd="0" presId="urn:microsoft.com/office/officeart/2005/8/layout/vList2"/>
    <dgm:cxn modelId="{A1D7EEEE-605F-47CD-8E82-E9A3DFA8F4D0}" type="presParOf" srcId="{F4A3F8B5-4FDE-4BF2-9A79-C5078A13EE86}" destId="{729585EE-1B3C-49EA-90F9-F4FB85F788F6}" srcOrd="4" destOrd="0" presId="urn:microsoft.com/office/officeart/2005/8/layout/vList2"/>
    <dgm:cxn modelId="{F706C520-4D22-4D08-AE10-FBC82A6EBDEC}" type="presParOf" srcId="{F4A3F8B5-4FDE-4BF2-9A79-C5078A13EE86}" destId="{2A254058-A3FE-4652-AA83-8682280C56FA}" srcOrd="5" destOrd="0" presId="urn:microsoft.com/office/officeart/2005/8/layout/vList2"/>
    <dgm:cxn modelId="{573A7A85-CE30-4632-9BDF-C8E2978B8A48}" type="presParOf" srcId="{F4A3F8B5-4FDE-4BF2-9A79-C5078A13EE86}" destId="{A9AB8BDC-C9E3-47AA-8D49-2DF975A30F31}" srcOrd="6" destOrd="0" presId="urn:microsoft.com/office/officeart/2005/8/layout/vList2"/>
    <dgm:cxn modelId="{237814F3-685C-4FA9-AD58-02C1E06B960C}" type="presParOf" srcId="{F4A3F8B5-4FDE-4BF2-9A79-C5078A13EE86}" destId="{32980B6B-3AA4-4D6C-819D-46E0B975766F}" srcOrd="7" destOrd="0" presId="urn:microsoft.com/office/officeart/2005/8/layout/vList2"/>
    <dgm:cxn modelId="{4D8DAC29-98D6-4C8F-A28A-990BABE48DB8}" type="presParOf" srcId="{F4A3F8B5-4FDE-4BF2-9A79-C5078A13EE86}" destId="{5110E1A0-58F8-4226-8DEB-A78A47FFD960}" srcOrd="8" destOrd="0" presId="urn:microsoft.com/office/officeart/2005/8/layout/vList2"/>
    <dgm:cxn modelId="{9D77CABF-E1E0-4C07-A065-88597106E229}" type="presParOf" srcId="{F4A3F8B5-4FDE-4BF2-9A79-C5078A13EE86}" destId="{27265A35-31F2-4EB3-8D5C-621CB7F98AA6}" srcOrd="9" destOrd="0" presId="urn:microsoft.com/office/officeart/2005/8/layout/vList2"/>
    <dgm:cxn modelId="{68166B05-6E5E-4471-9E08-6136F7E61160}" type="presParOf" srcId="{F4A3F8B5-4FDE-4BF2-9A79-C5078A13EE86}" destId="{28F1AB4E-2B05-40B8-9E4D-C31D332C4652}" srcOrd="10" destOrd="0" presId="urn:microsoft.com/office/officeart/2005/8/layout/vList2"/>
    <dgm:cxn modelId="{5E262A4E-C50C-476D-A3B7-F0857CD7E1A1}" type="presParOf" srcId="{F4A3F8B5-4FDE-4BF2-9A79-C5078A13EE86}" destId="{9938192D-78FA-4C78-A931-4A0CF2B2BD33}" srcOrd="11" destOrd="0" presId="urn:microsoft.com/office/officeart/2005/8/layout/vList2"/>
    <dgm:cxn modelId="{821F3FA8-93D7-409D-B7D8-955C295669D7}" type="presParOf" srcId="{F4A3F8B5-4FDE-4BF2-9A79-C5078A13EE86}" destId="{DE98CCE3-76D6-4415-BF5C-B8D779AC44A3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E510C-B139-4FFF-870D-39FE5AC499BE}">
      <dsp:nvSpPr>
        <dsp:cNvPr id="0" name=""/>
        <dsp:cNvSpPr/>
      </dsp:nvSpPr>
      <dsp:spPr>
        <a:xfrm>
          <a:off x="0" y="68145"/>
          <a:ext cx="8229600" cy="101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El origen  de la ciencia  se encuentra relacionado con las necesidades humanas desde la prehistoria.</a:t>
          </a:r>
          <a:br>
            <a:rPr lang="es-MX" sz="1800" kern="1200" dirty="0" smtClean="0"/>
          </a:br>
          <a:endParaRPr lang="es-MX" sz="1800" kern="1200" dirty="0"/>
        </a:p>
      </dsp:txBody>
      <dsp:txXfrm>
        <a:off x="49347" y="117492"/>
        <a:ext cx="8130906" cy="912186"/>
      </dsp:txXfrm>
    </dsp:sp>
    <dsp:sp modelId="{ABBC4286-9190-4D68-BB5E-2FE500121DBC}">
      <dsp:nvSpPr>
        <dsp:cNvPr id="0" name=""/>
        <dsp:cNvSpPr/>
      </dsp:nvSpPr>
      <dsp:spPr>
        <a:xfrm>
          <a:off x="0" y="1157760"/>
          <a:ext cx="8229600" cy="101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En el siglo VI A.C tuvo lugar en Grecia uno de los movimientos intelectuales ya que se  estableció las bases del pensamiento científico.</a:t>
          </a:r>
          <a:br>
            <a:rPr lang="es-MX" sz="1800" kern="1200" dirty="0" smtClean="0"/>
          </a:br>
          <a:endParaRPr lang="es-MX" sz="1800" kern="1200" dirty="0"/>
        </a:p>
      </dsp:txBody>
      <dsp:txXfrm>
        <a:off x="49347" y="1207107"/>
        <a:ext cx="8130906" cy="912186"/>
      </dsp:txXfrm>
    </dsp:sp>
    <dsp:sp modelId="{14C2DDED-3ED3-4352-AA41-8AC958B6DAD3}">
      <dsp:nvSpPr>
        <dsp:cNvPr id="0" name=""/>
        <dsp:cNvSpPr/>
      </dsp:nvSpPr>
      <dsp:spPr>
        <a:xfrm>
          <a:off x="0" y="2220480"/>
          <a:ext cx="8229600" cy="101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Durante el Imperio Egipcio se desarrollaron grandes conocimientos en diferentes campos como la medicina, las matemáticas y la biología.</a:t>
          </a:r>
          <a:endParaRPr lang="es-MX" sz="1800" kern="1200" dirty="0"/>
        </a:p>
      </dsp:txBody>
      <dsp:txXfrm>
        <a:off x="49347" y="2269827"/>
        <a:ext cx="8130906" cy="912186"/>
      </dsp:txXfrm>
    </dsp:sp>
    <dsp:sp modelId="{05C40E13-089D-4709-A90F-A6FD707B3252}">
      <dsp:nvSpPr>
        <dsp:cNvPr id="0" name=""/>
        <dsp:cNvSpPr/>
      </dsp:nvSpPr>
      <dsp:spPr>
        <a:xfrm>
          <a:off x="0" y="3283199"/>
          <a:ext cx="8229600" cy="101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el Renacimiento, donde definitivamente se sentaron las bases para el estudio de la verdad a través de la ciencia y se puso en palabras en qué consistía el método científico.</a:t>
          </a:r>
          <a:endParaRPr lang="es-MX" sz="1800" kern="1200" dirty="0"/>
        </a:p>
      </dsp:txBody>
      <dsp:txXfrm>
        <a:off x="49347" y="3332546"/>
        <a:ext cx="8130906" cy="9121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286FC-3807-4BCC-987C-7CFB9DA11E30}">
      <dsp:nvSpPr>
        <dsp:cNvPr id="0" name=""/>
        <dsp:cNvSpPr/>
      </dsp:nvSpPr>
      <dsp:spPr>
        <a:xfrm>
          <a:off x="0" y="350346"/>
          <a:ext cx="8784976" cy="6858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05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i="1" kern="1200" dirty="0" smtClean="0"/>
            <a:t>la observación: </a:t>
          </a:r>
          <a:r>
            <a:rPr lang="es-MX" sz="1500" kern="1200" dirty="0" smtClean="0"/>
            <a:t>fijar la atención en una porción del Universo.  </a:t>
          </a:r>
          <a:endParaRPr lang="es-MX" sz="1500" kern="1200" dirty="0"/>
        </a:p>
      </dsp:txBody>
      <dsp:txXfrm>
        <a:off x="33479" y="383825"/>
        <a:ext cx="8718018" cy="618863"/>
      </dsp:txXfrm>
    </dsp:sp>
    <dsp:sp modelId="{4CA04192-1C10-4141-A02E-3858563CB88D}">
      <dsp:nvSpPr>
        <dsp:cNvPr id="0" name=""/>
        <dsp:cNvSpPr/>
      </dsp:nvSpPr>
      <dsp:spPr>
        <a:xfrm>
          <a:off x="0" y="1079367"/>
          <a:ext cx="8784976" cy="6858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05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i="1" kern="1200" dirty="0" smtClean="0"/>
            <a:t>Formulación del problema:  </a:t>
          </a:r>
          <a:r>
            <a:rPr lang="es-MX" sz="1500" kern="1200" dirty="0" smtClean="0"/>
            <a:t>plantea  claramente el fenómeno a investigar </a:t>
          </a:r>
          <a:endParaRPr lang="es-MX" sz="1500" kern="1200" dirty="0"/>
        </a:p>
      </dsp:txBody>
      <dsp:txXfrm>
        <a:off x="33479" y="1112846"/>
        <a:ext cx="8718018" cy="618863"/>
      </dsp:txXfrm>
    </dsp:sp>
    <dsp:sp modelId="{729585EE-1B3C-49EA-90F9-F4FB85F788F6}">
      <dsp:nvSpPr>
        <dsp:cNvPr id="0" name=""/>
        <dsp:cNvSpPr/>
      </dsp:nvSpPr>
      <dsp:spPr>
        <a:xfrm>
          <a:off x="0" y="1800200"/>
          <a:ext cx="8784976" cy="6858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05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i="1" u="none" kern="1200" dirty="0" smtClean="0"/>
            <a:t>Hipótesis</a:t>
          </a:r>
          <a:r>
            <a:rPr lang="es-MX" sz="1500" kern="1200" dirty="0" smtClean="0"/>
            <a:t>: una suposición  no comprobada. </a:t>
          </a:r>
          <a:endParaRPr lang="es-MX" sz="1500" kern="1200" dirty="0"/>
        </a:p>
      </dsp:txBody>
      <dsp:txXfrm>
        <a:off x="33479" y="1833679"/>
        <a:ext cx="8718018" cy="618863"/>
      </dsp:txXfrm>
    </dsp:sp>
    <dsp:sp modelId="{A9AB8BDC-C9E3-47AA-8D49-2DF975A30F31}">
      <dsp:nvSpPr>
        <dsp:cNvPr id="0" name=""/>
        <dsp:cNvSpPr/>
      </dsp:nvSpPr>
      <dsp:spPr>
        <a:xfrm>
          <a:off x="0" y="2537409"/>
          <a:ext cx="8784976" cy="6858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05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i="1" kern="1200" dirty="0" smtClean="0"/>
            <a:t>Experimentación: </a:t>
          </a:r>
          <a:r>
            <a:rPr lang="es-MX" sz="1500" kern="1200" dirty="0" smtClean="0"/>
            <a:t>consiste en someter a un sujeto o proceso a variables controladas.</a:t>
          </a:r>
          <a:endParaRPr lang="es-MX" sz="1500" kern="1200" dirty="0"/>
        </a:p>
      </dsp:txBody>
      <dsp:txXfrm>
        <a:off x="33479" y="2570888"/>
        <a:ext cx="8718018" cy="618863"/>
      </dsp:txXfrm>
    </dsp:sp>
    <dsp:sp modelId="{5110E1A0-58F8-4226-8DEB-A78A47FFD960}">
      <dsp:nvSpPr>
        <dsp:cNvPr id="0" name=""/>
        <dsp:cNvSpPr/>
      </dsp:nvSpPr>
      <dsp:spPr>
        <a:xfrm>
          <a:off x="0" y="3235320"/>
          <a:ext cx="8784976" cy="6858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05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i="1" kern="1200" dirty="0" smtClean="0"/>
            <a:t>Resultados: </a:t>
          </a:r>
          <a:r>
            <a:rPr lang="es-MX" sz="1500" kern="1200" dirty="0" smtClean="0"/>
            <a:t>es lo  que se observo en la experimentación. </a:t>
          </a:r>
          <a:endParaRPr lang="es-MX" sz="1500" kern="1200" dirty="0"/>
        </a:p>
      </dsp:txBody>
      <dsp:txXfrm>
        <a:off x="33479" y="3268799"/>
        <a:ext cx="8718018" cy="618863"/>
      </dsp:txXfrm>
    </dsp:sp>
    <dsp:sp modelId="{28F1AB4E-2B05-40B8-9E4D-C31D332C4652}">
      <dsp:nvSpPr>
        <dsp:cNvPr id="0" name=""/>
        <dsp:cNvSpPr/>
      </dsp:nvSpPr>
      <dsp:spPr>
        <a:xfrm>
          <a:off x="0" y="3995451"/>
          <a:ext cx="8784976" cy="6858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05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i="1" kern="1200" dirty="0" smtClean="0"/>
            <a:t>Conclusión: </a:t>
          </a:r>
          <a:r>
            <a:rPr lang="es-MX" sz="1500" kern="1200" dirty="0" smtClean="0"/>
            <a:t>la hipótesis original es evaluada y se determina si es verdadera o falsa </a:t>
          </a:r>
          <a:endParaRPr lang="es-MX" sz="1500" kern="1200" dirty="0"/>
        </a:p>
      </dsp:txBody>
      <dsp:txXfrm>
        <a:off x="33479" y="4028930"/>
        <a:ext cx="8718018" cy="618863"/>
      </dsp:txXfrm>
    </dsp:sp>
    <dsp:sp modelId="{DE98CCE3-76D6-4415-BF5C-B8D779AC44A3}">
      <dsp:nvSpPr>
        <dsp:cNvPr id="0" name=""/>
        <dsp:cNvSpPr/>
      </dsp:nvSpPr>
      <dsp:spPr>
        <a:xfrm>
          <a:off x="0" y="4722878"/>
          <a:ext cx="8784976" cy="6858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05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i="1" kern="1200" dirty="0" smtClean="0"/>
            <a:t>Formulación de  leyes, teorías : </a:t>
          </a:r>
          <a:r>
            <a:rPr lang="es-MX" sz="1500" i="1" kern="1200" dirty="0" smtClean="0"/>
            <a:t>Una teoría que está sujeta a cambios, o  una ley que es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i="1" kern="1200" dirty="0" smtClean="0"/>
            <a:t>permanente e immutable</a:t>
          </a:r>
          <a:r>
            <a:rPr lang="es-MX" sz="1500" kern="1200" dirty="0" smtClean="0"/>
            <a:t>.</a:t>
          </a:r>
          <a:endParaRPr lang="es-MX" sz="1500" kern="1200" dirty="0"/>
        </a:p>
      </dsp:txBody>
      <dsp:txXfrm>
        <a:off x="33479" y="4756357"/>
        <a:ext cx="8718018" cy="618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86C15-C30E-425A-9C3E-6A9D69C4B7D8}" type="datetimeFigureOut">
              <a:rPr lang="es-MX" smtClean="0"/>
              <a:t>28/01/2014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B29B8-8541-4D6C-A54C-9EE8B7FAA8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2633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i="1" dirty="0" smtClean="0"/>
              <a:t>Procedimiento natural…que consiste en la observación sistemática, medición y experimentación, y la formulación, análisis y modificación de las hipótesis para llegar a la verdad. Al conocimiento real de algo.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0BED1-545A-40CF-837E-0A24A046180A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231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Método Científico Vs Sentido común 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0BED1-545A-40CF-837E-0A24A046180A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6799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Método Científico Vs Sentido común 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0BED1-545A-40CF-837E-0A24A046180A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4250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2A0E953D-30F0-4BB3-98BD-165063D6A3BA}" type="datetimeFigureOut">
              <a:rPr lang="es-MX" smtClean="0"/>
              <a:t>28/01/2014</a:t>
            </a:fld>
            <a:endParaRPr lang="es-MX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D152A55-8BEC-4F54-8B0A-B8D735CE40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3420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953D-30F0-4BB3-98BD-165063D6A3BA}" type="datetimeFigureOut">
              <a:rPr lang="es-MX" smtClean="0"/>
              <a:t>28/01/2014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2A55-8BEC-4F54-8B0A-B8D735CE40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6372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953D-30F0-4BB3-98BD-165063D6A3BA}" type="datetimeFigureOut">
              <a:rPr lang="es-MX" smtClean="0"/>
              <a:t>28/01/2014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2A55-8BEC-4F54-8B0A-B8D735CE40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4988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953D-30F0-4BB3-98BD-165063D6A3BA}" type="datetimeFigureOut">
              <a:rPr lang="es-MX" smtClean="0"/>
              <a:t>28/01/2014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2A55-8BEC-4F54-8B0A-B8D735CE40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3667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A0E953D-30F0-4BB3-98BD-165063D6A3BA}" type="datetimeFigureOut">
              <a:rPr lang="es-MX" smtClean="0"/>
              <a:t>28/01/2014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5D152A55-8BEC-4F54-8B0A-B8D735CE40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5393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953D-30F0-4BB3-98BD-165063D6A3BA}" type="datetimeFigureOut">
              <a:rPr lang="es-MX" smtClean="0"/>
              <a:t>28/01/2014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2A55-8BEC-4F54-8B0A-B8D735CE40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0111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953D-30F0-4BB3-98BD-165063D6A3BA}" type="datetimeFigureOut">
              <a:rPr lang="es-MX" smtClean="0"/>
              <a:t>28/01/2014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2A55-8BEC-4F54-8B0A-B8D735CE40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1392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953D-30F0-4BB3-98BD-165063D6A3BA}" type="datetimeFigureOut">
              <a:rPr lang="es-MX" smtClean="0"/>
              <a:t>28/01/2014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2A55-8BEC-4F54-8B0A-B8D735CE40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4498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953D-30F0-4BB3-98BD-165063D6A3BA}" type="datetimeFigureOut">
              <a:rPr lang="es-MX" smtClean="0"/>
              <a:t>28/01/2014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2A55-8BEC-4F54-8B0A-B8D735CE40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0936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953D-30F0-4BB3-98BD-165063D6A3BA}" type="datetimeFigureOut">
              <a:rPr lang="es-MX" smtClean="0"/>
              <a:t>28/01/2014</a:t>
            </a:fld>
            <a:endParaRPr lang="es-MX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s-MX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152A55-8BEC-4F54-8B0A-B8D735CE40B3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81347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A0E953D-30F0-4BB3-98BD-165063D6A3BA}" type="datetimeFigureOut">
              <a:rPr lang="es-MX" smtClean="0"/>
              <a:t>28/01/2014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152A55-8BEC-4F54-8B0A-B8D735CE40B3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58007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A0E953D-30F0-4BB3-98BD-165063D6A3BA}" type="datetimeFigureOut">
              <a:rPr lang="es-MX" smtClean="0"/>
              <a:t>28/01/2014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D152A55-8BEC-4F54-8B0A-B8D735CE40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874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google.com.mx/url?sa=i&amp;rct=j&amp;q=&amp;esrc=s&amp;source=images&amp;cd=&amp;cad=rja&amp;docid=F54-_AMkb6FE5M&amp;tbnid=bq7Rda1zvoOtKM:&amp;ved=0CAUQjRw&amp;url=http://imaginario-nopensar.blogspot.com/2011/08/metodo-cientifico-para-ninos-4.html&amp;ei=6_LjUpTnH8b62gWK9YHIBw&amp;bvm=bv.59930103,d.aWM&amp;psig=AFQjCNEw38QAxWkYx1ql5QXY2QR20hej1Q&amp;ust=1390756945566694" TargetMode="External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mx/url?sa=i&amp;rct=j&amp;q=&amp;esrc=s&amp;source=images&amp;cd=&amp;cad=rja&amp;docid=gxwvkQRJj2UmoM&amp;tbnid=qa8UUORBaaoxFM:&amp;ved=0CAUQjRw&amp;url=http://www.nlm.nih.gov/medlineplus/spanish/ency/esp_presentations/100146_3.htm&amp;ei=oA3nUtCGH8Gj2QX5xoGwDQ&amp;bvm=bv.59930103,d.b2I&amp;psig=AFQjCNFpLnqNDhS1cP266LScF-nsjHxO3A&amp;ust=1390960400531045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www.google.com.mx/url?sa=i&amp;rct=j&amp;q=&amp;esrc=s&amp;source=images&amp;cd=&amp;cad=rja&amp;docid=4l6QgqZU5Z0wFM&amp;tbnid=KTuc5hmDhbwo4M:&amp;ved=0CAUQjRw&amp;url=http://hematologia604.blogspot.com/2011/02/universidad-autonoma-de-guerrero-unidad.html&amp;ei=cQ3nUtfBLqbZ2wWoyIG4DQ&amp;bvm=bv.59930103,d.b2I&amp;psig=AFQjCNEOqa_qods2c1TiIGRbdMN9XGg9TA&amp;ust=1390960323156180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jpeg"/><Relationship Id="rId7" Type="http://schemas.openxmlformats.org/officeDocument/2006/relationships/image" Target="../media/image6.jpg"/><Relationship Id="rId2" Type="http://schemas.openxmlformats.org/officeDocument/2006/relationships/hyperlink" Target="http://www.google.com.mx/url?sa=i&amp;rct=j&amp;q=&amp;esrc=s&amp;source=images&amp;cd=&amp;cad=rja&amp;docid=2NZnWzAji54FMM&amp;tbnid=Xol5Qz1yE5sIIM:&amp;ved=0CAUQjRw&amp;url=http://ulysshes.wordpress.com/2012/06/10/el-menos-comun-de-todos-los-sentidos/&amp;ei=y_rjUu6XHcbI2gX8moHQDQ&amp;psig=AFQjCNHErG2_yT6Flto1bYTs_TYTCxCYIA&amp;ust=139075891048250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hyperlink" Target="http://www.google.com.mx/url?sa=i&amp;rct=j&amp;q=&amp;esrc=s&amp;source=images&amp;cd=&amp;cad=rja&amp;docid=r7w7MKcTbWBf_M&amp;tbnid=gkxKMLfKmp7kKM:&amp;ved=0CAUQjRw&amp;url=http://www.google.com.mx/url?sa=i&amp;rct=j&amp;q=&amp;esrc=s&amp;source=images&amp;cd=&amp;cad=rja&amp;docid=r7w7MKcTbWBf_M&amp;tbnid=gkxKMLfKmp7kKM:&amp;ved=&amp;url=http://blogs.peru.com/nuestropasadoextraterrestreperu/2012/10/el-nuevo-sentido-comun.html&amp;ei=GgDkUuynMIiArAH7y4GwAw&amp;bvm=bv.59930103,d.aWM&amp;psig=AFQjCNFrG6Ef6hmlJpv7EB5OF6Xy50OJOg&amp;ust=1390760347315533&amp;ei=KwDkUpPGBun52AXS0YHYDQ&amp;bvm=bv.59930103,d.aWM&amp;psig=AFQjCNFrG6Ef6hmlJpv7EB5OF6Xy50OJOg&amp;ust=1390760347315533" TargetMode="External"/><Relationship Id="rId4" Type="http://schemas.openxmlformats.org/officeDocument/2006/relationships/hyperlink" Target="http://www.google.com.mx/url?sa=i&amp;rct=j&amp;q=&amp;esrc=s&amp;source=images&amp;cd=&amp;cad=rja&amp;docid=r7w7MKcTbWBf_M&amp;tbnid=gkxKMLfKmp7kKM:&amp;ved=&amp;url=http://blogs.peru.com/nuestropasadoextraterrestreperu/2012/10/el-nuevo-sentido-comun.html&amp;ei=GgDkUuynMIiArAH7y4GwAw&amp;bvm=bv.59930103,d.aWM&amp;psig=AFQjCNFrG6Ef6hmlJpv7EB5OF6Xy50OJOg&amp;ust=139076034731553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29" y="0"/>
            <a:ext cx="1986171" cy="1849622"/>
          </a:xfrm>
          <a:prstGeom prst="rect">
            <a:avLst/>
          </a:prstGeom>
        </p:spPr>
      </p:pic>
      <p:pic>
        <p:nvPicPr>
          <p:cNvPr id="6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739"/>
            <a:ext cx="1943100" cy="1943100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053523" y="-42190"/>
            <a:ext cx="4084955" cy="134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4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Universidad Autónoma de Chiapas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4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Facultad de Ciencias Químicas Campus IV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4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Extensión Ocozocoautla, Chiapas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4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Licenciatura de Químico Farmacobiólogo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9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14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Primer Semestre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933996" y="2011939"/>
            <a:ext cx="8512267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8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ACERCAMIENTO </a:t>
            </a:r>
          </a:p>
          <a:p>
            <a:pPr algn="ctr"/>
            <a:r>
              <a:rPr lang="es-MX" sz="8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 LA QUÍMICA</a:t>
            </a:r>
            <a:endParaRPr lang="es-MX" sz="8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971550" y="4826675"/>
            <a:ext cx="108517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u="sng" dirty="0" smtClean="0">
                <a:solidFill>
                  <a:srgbClr val="FF0000"/>
                </a:solidFill>
              </a:rPr>
              <a:t>ALUMNAS</a:t>
            </a:r>
          </a:p>
          <a:p>
            <a:pPr algn="ctr"/>
            <a:endParaRPr lang="es-MX" b="1" u="sng" dirty="0" smtClean="0">
              <a:solidFill>
                <a:srgbClr val="FF0000"/>
              </a:solidFill>
            </a:endParaRPr>
          </a:p>
          <a:p>
            <a:pPr marL="342900" indent="-342900" algn="ctr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♠"/>
              <a:tabLst>
                <a:tab pos="5284788" algn="l"/>
              </a:tabLst>
            </a:pPr>
            <a:r>
              <a:rPr lang="es-MX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Yuridia Espinoza López</a:t>
            </a:r>
          </a:p>
          <a:p>
            <a:pPr marL="342900" indent="-342900" algn="ctr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♠"/>
              <a:tabLst>
                <a:tab pos="5284788" algn="l"/>
              </a:tabLst>
            </a:pP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Maritza Elizabeth Gómez Pérez</a:t>
            </a:r>
          </a:p>
          <a:p>
            <a:pPr marL="342900" indent="-342900" algn="ctr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♠"/>
              <a:tabLst>
                <a:tab pos="5284788" algn="l"/>
              </a:tabLst>
            </a:pP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Erika Estrella Pérez </a:t>
            </a:r>
            <a:r>
              <a:rPr lang="es-ES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Sántiz</a:t>
            </a:r>
            <a:endParaRPr lang="es-MX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♠"/>
              <a:tabLst>
                <a:tab pos="5284788" algn="l"/>
              </a:tabLst>
            </a:pPr>
            <a:r>
              <a:rPr lang="es-MX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Itzel Olivia Reyes Angulo</a:t>
            </a:r>
            <a:endParaRPr lang="es-MX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♠"/>
              <a:tabLst>
                <a:tab pos="5284788" algn="l"/>
              </a:tabLst>
            </a:pP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Aida Patricia </a:t>
            </a:r>
            <a:r>
              <a:rPr lang="es-ES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Zamayoa</a:t>
            </a: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Espinosa</a:t>
            </a:r>
            <a:endParaRPr lang="es-MX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buClr>
                <a:schemeClr val="accent3">
                  <a:lumMod val="75000"/>
                </a:schemeClr>
              </a:buClr>
              <a:tabLst>
                <a:tab pos="5284788" algn="l"/>
              </a:tabLst>
            </a:pPr>
            <a:endParaRPr lang="es-ES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♠"/>
              <a:tabLst>
                <a:tab pos="5284788" algn="l"/>
              </a:tabLst>
            </a:pPr>
            <a:endParaRPr lang="es-ES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♠"/>
              <a:tabLst>
                <a:tab pos="5284788" algn="l"/>
              </a:tabLst>
            </a:pPr>
            <a:endParaRPr lang="es-ES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♠"/>
              <a:tabLst>
                <a:tab pos="5284788" algn="l"/>
              </a:tabLst>
            </a:pPr>
            <a:endParaRPr lang="es-MX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734" y="1896362"/>
            <a:ext cx="3024441" cy="507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6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8" t="1503" r="2183" b="73896"/>
          <a:stretch/>
        </p:blipFill>
        <p:spPr>
          <a:xfrm>
            <a:off x="0" y="85021"/>
            <a:ext cx="1094705" cy="168713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9" t="6023" r="17322" b="5162"/>
          <a:stretch/>
        </p:blipFill>
        <p:spPr>
          <a:xfrm>
            <a:off x="10429654" y="0"/>
            <a:ext cx="1762346" cy="1573306"/>
          </a:xfrm>
          <a:prstGeom prst="rect">
            <a:avLst/>
          </a:prstGeom>
        </p:spPr>
      </p:pic>
      <p:sp>
        <p:nvSpPr>
          <p:cNvPr id="5" name="4 Marcador de contenido"/>
          <p:cNvSpPr txBox="1">
            <a:spLocks/>
          </p:cNvSpPr>
          <p:nvPr/>
        </p:nvSpPr>
        <p:spPr>
          <a:xfrm>
            <a:off x="860612" y="2707093"/>
            <a:ext cx="4921623" cy="3744416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es-MX" sz="2400" dirty="0" smtClean="0"/>
              <a:t> Es un conjunto sistemático de criterios de acción y de normas que orientan el proceso de investigación. Es utilizado por los científicos a la hora de proceder, con el fin de exponer y confirmar sus teorías</a:t>
            </a:r>
            <a:r>
              <a:rPr lang="es-MX" sz="2400" b="1" dirty="0" smtClean="0"/>
              <a:t>.</a:t>
            </a:r>
            <a:endParaRPr lang="es-MX" sz="24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578" y="2927975"/>
            <a:ext cx="2843808" cy="276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58332" y="1309694"/>
            <a:ext cx="1007137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400" b="1" u="sng" cap="none" spc="0" dirty="0" smtClean="0">
                <a:ln/>
                <a:solidFill>
                  <a:srgbClr val="7030A0"/>
                </a:solidFill>
                <a:effectLst/>
              </a:rPr>
              <a:t>¿Qué es el método científico?</a:t>
            </a:r>
            <a:endParaRPr lang="es-ES" sz="4400" b="1" u="sng" cap="none" spc="0" dirty="0">
              <a:ln/>
              <a:solidFill>
                <a:srgbClr val="7030A0"/>
              </a:solidFill>
              <a:effectLst/>
            </a:endParaRPr>
          </a:p>
        </p:txBody>
      </p:sp>
      <p:sp>
        <p:nvSpPr>
          <p:cNvPr id="8" name="2 Rectángulo"/>
          <p:cNvSpPr/>
          <p:nvPr/>
        </p:nvSpPr>
        <p:spPr>
          <a:xfrm>
            <a:off x="2003612" y="-103239"/>
            <a:ext cx="798082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ACERCAMIENTO A LA QUÍMICA</a:t>
            </a:r>
          </a:p>
          <a:p>
            <a:pPr algn="ctr"/>
            <a:r>
              <a:rPr lang="es-ES" sz="2400" b="1" dirty="0" smtClean="0">
                <a:ln/>
                <a:solidFill>
                  <a:srgbClr val="92D050"/>
                </a:solidFill>
              </a:rPr>
              <a:t>1.5 Construcción del pensamiento científico-clínico </a:t>
            </a:r>
            <a:endParaRPr lang="es-ES" sz="2400" b="1" dirty="0">
              <a:ln/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205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8" t="1503" r="2183" b="73896"/>
          <a:stretch/>
        </p:blipFill>
        <p:spPr>
          <a:xfrm>
            <a:off x="0" y="85021"/>
            <a:ext cx="1094705" cy="168713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9" t="6023" r="17322" b="5162"/>
          <a:stretch/>
        </p:blipFill>
        <p:spPr>
          <a:xfrm>
            <a:off x="10429654" y="0"/>
            <a:ext cx="1762346" cy="1573306"/>
          </a:xfrm>
          <a:prstGeom prst="rect">
            <a:avLst/>
          </a:prstGeom>
        </p:spPr>
      </p:pic>
      <p:graphicFrame>
        <p:nvGraphicFramePr>
          <p:cNvPr id="11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404701"/>
              </p:ext>
            </p:extLst>
          </p:nvPr>
        </p:nvGraphicFramePr>
        <p:xfrm>
          <a:off x="1644678" y="1263116"/>
          <a:ext cx="878497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3203757" y="1111641"/>
            <a:ext cx="5580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u="sng" dirty="0" smtClean="0">
                <a:solidFill>
                  <a:schemeClr val="accent5">
                    <a:lumMod val="75000"/>
                  </a:schemeClr>
                </a:solidFill>
              </a:rPr>
              <a:t>ETAPAS DEL METODO CIENTIFICO </a:t>
            </a:r>
            <a:endParaRPr lang="es-MX" sz="24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Estrella de 5 puntas 4"/>
          <p:cNvSpPr/>
          <p:nvPr/>
        </p:nvSpPr>
        <p:spPr>
          <a:xfrm>
            <a:off x="8364070" y="928587"/>
            <a:ext cx="524435" cy="46166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2 Rectángulo"/>
          <p:cNvSpPr/>
          <p:nvPr/>
        </p:nvSpPr>
        <p:spPr>
          <a:xfrm>
            <a:off x="2003612" y="-103239"/>
            <a:ext cx="798082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ACERCAMIENTO A LA QUÍMICA</a:t>
            </a:r>
          </a:p>
          <a:p>
            <a:pPr algn="ctr"/>
            <a:r>
              <a:rPr lang="es-ES" sz="2400" b="1" dirty="0" smtClean="0">
                <a:ln/>
                <a:solidFill>
                  <a:srgbClr val="92D050"/>
                </a:solidFill>
              </a:rPr>
              <a:t>1.5 Construcción del pensamiento científico-clínico </a:t>
            </a:r>
            <a:endParaRPr lang="es-ES" sz="2400" b="1" dirty="0">
              <a:ln/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827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8" t="1503" r="2183" b="73896"/>
          <a:stretch/>
        </p:blipFill>
        <p:spPr>
          <a:xfrm>
            <a:off x="0" y="85021"/>
            <a:ext cx="1094705" cy="168713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9" t="6023" r="17322" b="5162"/>
          <a:stretch/>
        </p:blipFill>
        <p:spPr>
          <a:xfrm>
            <a:off x="10429654" y="0"/>
            <a:ext cx="1762346" cy="157330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686039" y="1772154"/>
            <a:ext cx="8615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>
                <a:solidFill>
                  <a:srgbClr val="19B333"/>
                </a:solidFill>
              </a:rPr>
              <a:t>El método clínico es el proceso o secuencia ordenada de acciones que los médicos han desarrollado para generar su conocimiento desde el comienzo de la era científica. Es el método científico aplicado a la práctica clínica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765" y="3564835"/>
            <a:ext cx="3987615" cy="256346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612" y="4041914"/>
            <a:ext cx="3021805" cy="2266354"/>
          </a:xfrm>
          <a:prstGeom prst="rect">
            <a:avLst/>
          </a:prstGeom>
        </p:spPr>
      </p:pic>
      <p:sp>
        <p:nvSpPr>
          <p:cNvPr id="8" name="Corazón 7"/>
          <p:cNvSpPr/>
          <p:nvPr/>
        </p:nvSpPr>
        <p:spPr>
          <a:xfrm>
            <a:off x="384313" y="5950459"/>
            <a:ext cx="927652" cy="71561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orazón 8"/>
          <p:cNvSpPr/>
          <p:nvPr/>
        </p:nvSpPr>
        <p:spPr>
          <a:xfrm>
            <a:off x="970721" y="6155868"/>
            <a:ext cx="682487" cy="510208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2 Rectángulo"/>
          <p:cNvSpPr/>
          <p:nvPr/>
        </p:nvSpPr>
        <p:spPr>
          <a:xfrm>
            <a:off x="2003612" y="-103239"/>
            <a:ext cx="798082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ACERCAMIENTO A LA QUÍMICA</a:t>
            </a:r>
          </a:p>
          <a:p>
            <a:pPr algn="ctr"/>
            <a:r>
              <a:rPr lang="es-ES" sz="2400" b="1" dirty="0" smtClean="0">
                <a:ln/>
                <a:solidFill>
                  <a:srgbClr val="92D050"/>
                </a:solidFill>
              </a:rPr>
              <a:t>1.5 Construcción del pensamiento científico-clínico </a:t>
            </a:r>
            <a:endParaRPr lang="es-ES" sz="2400" b="1" dirty="0">
              <a:ln/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471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8" t="1503" r="2183" b="73896"/>
          <a:stretch/>
        </p:blipFill>
        <p:spPr>
          <a:xfrm>
            <a:off x="0" y="85021"/>
            <a:ext cx="1094705" cy="168713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9" t="6023" r="17322" b="5162"/>
          <a:stretch/>
        </p:blipFill>
        <p:spPr>
          <a:xfrm>
            <a:off x="10429654" y="0"/>
            <a:ext cx="1762346" cy="1573306"/>
          </a:xfrm>
          <a:prstGeom prst="rect">
            <a:avLst/>
          </a:prstGeom>
        </p:spPr>
      </p:pic>
      <p:sp>
        <p:nvSpPr>
          <p:cNvPr id="2" name="Recortar rectángulo de esquina diagonal 1"/>
          <p:cNvSpPr/>
          <p:nvPr/>
        </p:nvSpPr>
        <p:spPr>
          <a:xfrm>
            <a:off x="3684106" y="1069723"/>
            <a:ext cx="4320208" cy="1007165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LA ESPECIE HUMANA A LO LARGO DEL TIEMPO LLEGA A CREAR</a:t>
            </a:r>
            <a:endParaRPr lang="es-MX" dirty="0"/>
          </a:p>
        </p:txBody>
      </p:sp>
      <p:sp>
        <p:nvSpPr>
          <p:cNvPr id="5" name="Rectángulo redondeado 4"/>
          <p:cNvSpPr/>
          <p:nvPr/>
        </p:nvSpPr>
        <p:spPr>
          <a:xfrm>
            <a:off x="5059744" y="2716695"/>
            <a:ext cx="1672360" cy="45719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/>
              <a:t>CULTURA</a:t>
            </a:r>
            <a:endParaRPr lang="es-MX" sz="2400" dirty="0"/>
          </a:p>
        </p:txBody>
      </p:sp>
      <p:sp>
        <p:nvSpPr>
          <p:cNvPr id="9" name="Rectángulo redondeado 8"/>
          <p:cNvSpPr/>
          <p:nvPr/>
        </p:nvSpPr>
        <p:spPr>
          <a:xfrm>
            <a:off x="4839063" y="3771412"/>
            <a:ext cx="2023543" cy="45719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INCOGNITAS </a:t>
            </a:r>
            <a:endParaRPr lang="es-MX" dirty="0"/>
          </a:p>
        </p:txBody>
      </p:sp>
      <p:sp>
        <p:nvSpPr>
          <p:cNvPr id="10" name="Rectángulo redondeado 9"/>
          <p:cNvSpPr/>
          <p:nvPr/>
        </p:nvSpPr>
        <p:spPr>
          <a:xfrm>
            <a:off x="1388891" y="5446644"/>
            <a:ext cx="2096431" cy="55620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CONOCIMIENTO POPULAR </a:t>
            </a:r>
            <a:endParaRPr lang="es-MX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8569551" y="5446644"/>
            <a:ext cx="2496015" cy="81909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CONOCIMIENTO PSEUDOCIENTIFICO </a:t>
            </a:r>
            <a:endParaRPr lang="es-MX" dirty="0"/>
          </a:p>
        </p:txBody>
      </p:sp>
      <p:sp>
        <p:nvSpPr>
          <p:cNvPr id="12" name="Flecha abajo 11"/>
          <p:cNvSpPr/>
          <p:nvPr/>
        </p:nvSpPr>
        <p:spPr>
          <a:xfrm>
            <a:off x="5711687" y="2093843"/>
            <a:ext cx="278296" cy="51683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Flecha abajo 12"/>
          <p:cNvSpPr/>
          <p:nvPr/>
        </p:nvSpPr>
        <p:spPr>
          <a:xfrm>
            <a:off x="5711687" y="3250485"/>
            <a:ext cx="278296" cy="51683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5" name="Conector angular 14"/>
          <p:cNvCxnSpPr>
            <a:stCxn id="9" idx="2"/>
            <a:endCxn id="10" idx="0"/>
          </p:cNvCxnSpPr>
          <p:nvPr/>
        </p:nvCxnSpPr>
        <p:spPr>
          <a:xfrm rot="5400000">
            <a:off x="3534955" y="3130763"/>
            <a:ext cx="1218033" cy="341372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Conector angular 18"/>
          <p:cNvCxnSpPr>
            <a:endCxn id="11" idx="0"/>
          </p:cNvCxnSpPr>
          <p:nvPr/>
        </p:nvCxnSpPr>
        <p:spPr>
          <a:xfrm>
            <a:off x="5816411" y="4837627"/>
            <a:ext cx="4001148" cy="609017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40"/>
          <a:stretch/>
        </p:blipFill>
        <p:spPr>
          <a:xfrm>
            <a:off x="547352" y="2012909"/>
            <a:ext cx="1537001" cy="247143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5"/>
          <a:stretch/>
        </p:blipFill>
        <p:spPr>
          <a:xfrm>
            <a:off x="9888582" y="1789627"/>
            <a:ext cx="1495035" cy="3048000"/>
          </a:xfrm>
          <a:prstGeom prst="rect">
            <a:avLst/>
          </a:prstGeom>
        </p:spPr>
      </p:pic>
      <p:sp>
        <p:nvSpPr>
          <p:cNvPr id="22" name="2 Rectángulo"/>
          <p:cNvSpPr/>
          <p:nvPr/>
        </p:nvSpPr>
        <p:spPr>
          <a:xfrm>
            <a:off x="2003612" y="-103239"/>
            <a:ext cx="798082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ACERCAMIENTO A LA QUÍMICA</a:t>
            </a:r>
          </a:p>
          <a:p>
            <a:pPr algn="ctr"/>
            <a:r>
              <a:rPr lang="es-ES" sz="2400" b="1" dirty="0" smtClean="0">
                <a:ln/>
                <a:solidFill>
                  <a:srgbClr val="92D050"/>
                </a:solidFill>
              </a:rPr>
              <a:t>1.5 Construcción del pensamiento científico-clínico </a:t>
            </a:r>
            <a:endParaRPr lang="es-ES" sz="2400" b="1" dirty="0">
              <a:ln/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060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8" t="1503" r="2183" b="73896"/>
          <a:stretch/>
        </p:blipFill>
        <p:spPr>
          <a:xfrm>
            <a:off x="0" y="85021"/>
            <a:ext cx="1094705" cy="168713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9" t="6023" r="17322" b="5162"/>
          <a:stretch/>
        </p:blipFill>
        <p:spPr>
          <a:xfrm>
            <a:off x="10429654" y="0"/>
            <a:ext cx="1762346" cy="157330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094705" y="2544417"/>
            <a:ext cx="804929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solidFill>
                  <a:srgbClr val="000000"/>
                </a:solidFill>
                <a:latin typeface="Arial" panose="020B0604020202020204" pitchFamily="34" charset="0"/>
              </a:rPr>
              <a:t>El método clínico puede ser analizado, desde</a:t>
            </a:r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endParaRPr lang="es-MX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s-MX" sz="2400" b="1" dirty="0">
                <a:solidFill>
                  <a:srgbClr val="000000"/>
                </a:solidFill>
                <a:latin typeface="Arial" panose="020B0604020202020204" pitchFamily="34" charset="0"/>
              </a:rPr>
              <a:t>El objetivo</a:t>
            </a:r>
            <a:r>
              <a:rPr lang="es-MX" sz="2400" dirty="0">
                <a:solidFill>
                  <a:srgbClr val="000000"/>
                </a:solidFill>
                <a:latin typeface="Arial" panose="020B0604020202020204" pitchFamily="34" charset="0"/>
              </a:rPr>
              <a:t>: El diagnóstico, pronóstico y recomendaciones</a:t>
            </a:r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>
              <a:buFont typeface="+mj-lt"/>
              <a:buAutoNum type="arabicPeriod"/>
            </a:pPr>
            <a:endParaRPr lang="es-MX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s-MX" sz="2400" b="1" dirty="0">
                <a:solidFill>
                  <a:srgbClr val="000000"/>
                </a:solidFill>
                <a:latin typeface="Arial" panose="020B0604020202020204" pitchFamily="34" charset="0"/>
              </a:rPr>
              <a:t>Las condiciones de realización: </a:t>
            </a:r>
            <a:r>
              <a:rPr lang="es-MX" sz="2400" dirty="0">
                <a:solidFill>
                  <a:srgbClr val="000000"/>
                </a:solidFill>
                <a:latin typeface="Arial" panose="020B0604020202020204" pitchFamily="34" charset="0"/>
              </a:rPr>
              <a:t>Contexto donde se aplica el método clínico. La consulta médica</a:t>
            </a:r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>
              <a:buFont typeface="+mj-lt"/>
              <a:buAutoNum type="arabicPeriod"/>
            </a:pPr>
            <a:endParaRPr lang="es-MX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s-MX" sz="2400" b="1" dirty="0">
                <a:solidFill>
                  <a:srgbClr val="000000"/>
                </a:solidFill>
                <a:latin typeface="Arial" panose="020B0604020202020204" pitchFamily="34" charset="0"/>
              </a:rPr>
              <a:t>Acciones o procedimientos para llevar a cabo la metodología a aplicar.</a:t>
            </a:r>
            <a:endParaRPr lang="es-MX" sz="2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582937" y="1154858"/>
            <a:ext cx="33441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El análisis</a:t>
            </a:r>
          </a:p>
          <a:p>
            <a:pPr algn="ctr"/>
            <a:endParaRPr lang="es-E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699" y="2345569"/>
            <a:ext cx="3121135" cy="3302788"/>
          </a:xfrm>
          <a:prstGeom prst="rect">
            <a:avLst/>
          </a:prstGeom>
        </p:spPr>
      </p:pic>
      <p:sp>
        <p:nvSpPr>
          <p:cNvPr id="8" name="2 Rectángulo"/>
          <p:cNvSpPr/>
          <p:nvPr/>
        </p:nvSpPr>
        <p:spPr>
          <a:xfrm>
            <a:off x="2003612" y="-103239"/>
            <a:ext cx="798082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ACERCAMIENTO A LA QUÍMICA</a:t>
            </a:r>
          </a:p>
          <a:p>
            <a:pPr algn="ctr"/>
            <a:r>
              <a:rPr lang="es-ES" sz="2400" b="1" dirty="0" smtClean="0">
                <a:ln/>
                <a:solidFill>
                  <a:srgbClr val="92D050"/>
                </a:solidFill>
              </a:rPr>
              <a:t>1.5 Construcción del pensamiento científico-clínico </a:t>
            </a:r>
            <a:endParaRPr lang="es-ES" sz="2400" b="1" dirty="0">
              <a:ln/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316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553052" y="1952185"/>
            <a:ext cx="453650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200" dirty="0">
                <a:latin typeface="Arial Rounded MT Bold" panose="020F0704030504030204" pitchFamily="34" charset="0"/>
              </a:rPr>
              <a:t>No hay duda que la Química debía nacer con la conquista del fuego por el hombre, y que sus orígenes deberán encontrarse en las artes y oficios técnicos del hombre primitivo, de los que tenemos idea por los materiales usados por él y encontrados en los restos de las civilizaciones desaparecidas.  </a:t>
            </a:r>
          </a:p>
        </p:txBody>
      </p:sp>
      <p:pic>
        <p:nvPicPr>
          <p:cNvPr id="10" name="Picture 2" descr="http://www.davidparcerisapuig.com.ar/wp-content/uploads/2013/05/alquim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0541" y="2156901"/>
            <a:ext cx="2252464" cy="2331154"/>
          </a:xfrm>
          <a:prstGeom prst="rect">
            <a:avLst/>
          </a:prstGeom>
          <a:noFill/>
        </p:spPr>
      </p:pic>
      <p:pic>
        <p:nvPicPr>
          <p:cNvPr id="12" name="Picture 4" descr="http://www.100ciaquimica.net/images/temas/tema9/ima/manz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69514" y="4171954"/>
            <a:ext cx="2520280" cy="2338821"/>
          </a:xfrm>
          <a:prstGeom prst="rect">
            <a:avLst/>
          </a:prstGeom>
          <a:noFill/>
        </p:spPr>
      </p:pic>
      <p:sp>
        <p:nvSpPr>
          <p:cNvPr id="11" name="2 Rectángulo"/>
          <p:cNvSpPr/>
          <p:nvPr/>
        </p:nvSpPr>
        <p:spPr>
          <a:xfrm>
            <a:off x="2003612" y="-103239"/>
            <a:ext cx="798082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ACERCAMIENTO A LA QUÍMICA</a:t>
            </a:r>
          </a:p>
          <a:p>
            <a:pPr algn="ctr"/>
            <a:r>
              <a:rPr lang="es-ES" sz="2400" b="1" dirty="0" smtClean="0">
                <a:ln/>
                <a:solidFill>
                  <a:srgbClr val="FF0000"/>
                </a:solidFill>
              </a:rPr>
              <a:t>1.6 Explicación tradicional y científica de la química </a:t>
            </a:r>
            <a:endParaRPr lang="es-ES" sz="2400" b="1" dirty="0">
              <a:ln/>
              <a:solidFill>
                <a:srgbClr val="FF000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8" t="1503" r="2183" b="73896"/>
          <a:stretch/>
        </p:blipFill>
        <p:spPr>
          <a:xfrm>
            <a:off x="0" y="85021"/>
            <a:ext cx="1094705" cy="168713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9" t="6023" r="17322" b="5162"/>
          <a:stretch/>
        </p:blipFill>
        <p:spPr>
          <a:xfrm>
            <a:off x="10429654" y="0"/>
            <a:ext cx="1762346" cy="1573306"/>
          </a:xfrm>
          <a:prstGeom prst="rect">
            <a:avLst/>
          </a:prstGeom>
        </p:spPr>
      </p:pic>
      <p:sp>
        <p:nvSpPr>
          <p:cNvPr id="8" name="Corazón 7"/>
          <p:cNvSpPr/>
          <p:nvPr/>
        </p:nvSpPr>
        <p:spPr>
          <a:xfrm>
            <a:off x="384313" y="5950459"/>
            <a:ext cx="927652" cy="71561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Corazón 14"/>
          <p:cNvSpPr/>
          <p:nvPr/>
        </p:nvSpPr>
        <p:spPr>
          <a:xfrm>
            <a:off x="970721" y="6155868"/>
            <a:ext cx="682487" cy="510208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7485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5478179" y="2030611"/>
            <a:ext cx="58326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¿Por qué son ahorradores los “bombillos ahorradores”? ¿Y </a:t>
            </a:r>
          </a:p>
          <a:p>
            <a:pPr algn="just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por qué el agua de un charco se seca sin verla hervir? </a:t>
            </a:r>
          </a:p>
          <a:p>
            <a:pPr algn="just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Estos e innumerables ejemplos más nos advierten de la presencia de la química en todas las </a:t>
            </a:r>
          </a:p>
          <a:p>
            <a:pPr algn="just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actividades que desempeñamos diariamente: los fenómenos naturales que presenciamos a </a:t>
            </a:r>
          </a:p>
          <a:p>
            <a:pPr algn="just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pequeña y gran escala en nuestro entorno.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El metal, cerámica, vidrio, pigmentos y telas teñidas, por lo que la extracción de los metales de sus menas, la fabricación de vidrios y cerámica, las artes de la pintura y del teñido, así como la preparación de perfumes y cosméticos, constituyen los conocimientos sobre los que está basada la «Química».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0" descr="http://www.100pies.net/Gifs/Ciencia-Tecnologia/Quimica/quimica-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7446" y="3815174"/>
            <a:ext cx="2883693" cy="2736304"/>
          </a:xfrm>
          <a:prstGeom prst="rect">
            <a:avLst/>
          </a:prstGeom>
          <a:noFill/>
        </p:spPr>
      </p:pic>
      <p:sp>
        <p:nvSpPr>
          <p:cNvPr id="12" name="11 Rectángulo"/>
          <p:cNvSpPr/>
          <p:nvPr/>
        </p:nvSpPr>
        <p:spPr>
          <a:xfrm>
            <a:off x="547352" y="1876265"/>
            <a:ext cx="45269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Explicación tradicional </a:t>
            </a:r>
            <a:endParaRPr lang="es-MX" sz="54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8" t="1503" r="2183" b="73896"/>
          <a:stretch/>
        </p:blipFill>
        <p:spPr>
          <a:xfrm>
            <a:off x="0" y="85021"/>
            <a:ext cx="1094705" cy="168713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9" t="6023" r="17322" b="5162"/>
          <a:stretch/>
        </p:blipFill>
        <p:spPr>
          <a:xfrm>
            <a:off x="10429654" y="0"/>
            <a:ext cx="1762346" cy="1573306"/>
          </a:xfrm>
          <a:prstGeom prst="rect">
            <a:avLst/>
          </a:prstGeom>
        </p:spPr>
      </p:pic>
      <p:sp>
        <p:nvSpPr>
          <p:cNvPr id="9" name="2 Rectángulo"/>
          <p:cNvSpPr/>
          <p:nvPr/>
        </p:nvSpPr>
        <p:spPr>
          <a:xfrm>
            <a:off x="2003612" y="-103239"/>
            <a:ext cx="798082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ACERCAMIENTO A LA QUÍMICA</a:t>
            </a:r>
          </a:p>
          <a:p>
            <a:pPr algn="ctr"/>
            <a:r>
              <a:rPr lang="es-ES" sz="2400" b="1" dirty="0" smtClean="0">
                <a:ln/>
                <a:solidFill>
                  <a:srgbClr val="FF0000"/>
                </a:solidFill>
              </a:rPr>
              <a:t>1.6 Explicación tradicional y científica de la química </a:t>
            </a:r>
            <a:endParaRPr lang="es-ES" sz="2400" b="1" dirty="0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639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820271" y="1772154"/>
            <a:ext cx="42933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MX" sz="2400" b="1" dirty="0">
                <a:ln w="11430"/>
                <a:solidFill>
                  <a:srgbClr val="19B3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Como explicamos la </a:t>
            </a:r>
            <a:r>
              <a:rPr lang="es-MX" sz="2400" b="1" dirty="0" smtClean="0">
                <a:ln w="11430"/>
                <a:solidFill>
                  <a:srgbClr val="19B3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química </a:t>
            </a:r>
            <a:r>
              <a:rPr lang="es-MX" sz="2400" b="1" dirty="0">
                <a:ln w="11430"/>
                <a:solidFill>
                  <a:srgbClr val="19B3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tradicionalmente es lo que todos conocemos pero cada uno de nosotros </a:t>
            </a:r>
            <a:r>
              <a:rPr lang="es-MX" sz="2400" b="1" dirty="0" smtClean="0">
                <a:ln w="11430"/>
                <a:solidFill>
                  <a:srgbClr val="19B3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ignora</a:t>
            </a:r>
            <a:endParaRPr lang="es-ES" sz="2400" b="1" dirty="0">
              <a:ln w="11430"/>
              <a:solidFill>
                <a:srgbClr val="19B33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821142" y="4337533"/>
            <a:ext cx="460851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/>
            <a:r>
              <a:rPr lang="es-MX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son hechos, situaciones o fenómenos químicos que resultan familiares, fácilmente inteligibles y </a:t>
            </a:r>
          </a:p>
          <a:p>
            <a:pPr algn="just"/>
            <a:r>
              <a:rPr lang="es-MX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utilizables en la enseñanza y el aprendizaje de la </a:t>
            </a:r>
            <a:r>
              <a:rPr lang="es-MX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química</a:t>
            </a:r>
            <a:endParaRPr lang="es-ES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" name="Picture 6" descr="http://www.elhorizontal.com/wp-content/uploads/2011/10/quimicaver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4369" y="1628301"/>
            <a:ext cx="4095750" cy="2362200"/>
          </a:xfrm>
          <a:prstGeom prst="rect">
            <a:avLst/>
          </a:prstGeom>
          <a:noFill/>
        </p:spPr>
      </p:pic>
      <p:pic>
        <p:nvPicPr>
          <p:cNvPr id="11" name="Picture 4" descr="reaccione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367" y="4347190"/>
            <a:ext cx="2232248" cy="2066925"/>
          </a:xfrm>
          <a:prstGeom prst="rect">
            <a:avLst/>
          </a:prstGeom>
          <a:noFill/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8" t="1503" r="2183" b="73896"/>
          <a:stretch/>
        </p:blipFill>
        <p:spPr>
          <a:xfrm>
            <a:off x="0" y="85021"/>
            <a:ext cx="1094705" cy="168713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9" t="6023" r="17322" b="5162"/>
          <a:stretch/>
        </p:blipFill>
        <p:spPr>
          <a:xfrm>
            <a:off x="10429654" y="0"/>
            <a:ext cx="1762346" cy="1573306"/>
          </a:xfrm>
          <a:prstGeom prst="rect">
            <a:avLst/>
          </a:prstGeom>
        </p:spPr>
      </p:pic>
      <p:sp>
        <p:nvSpPr>
          <p:cNvPr id="12" name="2 Rectángulo"/>
          <p:cNvSpPr/>
          <p:nvPr/>
        </p:nvSpPr>
        <p:spPr>
          <a:xfrm>
            <a:off x="2003612" y="-103239"/>
            <a:ext cx="798082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ACERCAMIENTO A LA QUÍMICA</a:t>
            </a:r>
          </a:p>
          <a:p>
            <a:pPr algn="ctr"/>
            <a:r>
              <a:rPr lang="es-ES" sz="2400" b="1" dirty="0" smtClean="0">
                <a:ln/>
                <a:solidFill>
                  <a:srgbClr val="FF0000"/>
                </a:solidFill>
              </a:rPr>
              <a:t>1.6 Explicación tradicional y científica de la química </a:t>
            </a:r>
            <a:endParaRPr lang="es-ES" sz="2400" b="1" dirty="0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071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7114387" y="1689710"/>
            <a:ext cx="471665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Explicación científica  </a:t>
            </a:r>
            <a:endParaRPr lang="es-MX" sz="54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360897" y="1772154"/>
            <a:ext cx="494121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Química, del griego </a:t>
            </a:r>
            <a:r>
              <a:rPr lang="es-MX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χημεί</a:t>
            </a:r>
            <a:r>
              <a:rPr lang="es-MX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 (khemeia que significa "alquimia") es la Ciencia Natural que estudia la materia, su estructura, propiedades y transformación a nivel atómico, molecular y macromolecular. </a:t>
            </a:r>
          </a:p>
          <a:p>
            <a:endParaRPr lang="es-MX" dirty="0"/>
          </a:p>
        </p:txBody>
      </p:sp>
      <p:pic>
        <p:nvPicPr>
          <p:cNvPr id="11" name="Picture 8" descr="http://www.100pies.net/Gifs/Ciencia-Tecnologia/Quimica/quimica-0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0429654" y="3560440"/>
            <a:ext cx="1595652" cy="3068960"/>
          </a:xfrm>
          <a:prstGeom prst="rect">
            <a:avLst/>
          </a:prstGeom>
          <a:noFill/>
        </p:spPr>
      </p:pic>
      <p:pic>
        <p:nvPicPr>
          <p:cNvPr id="12" name="Picture 2" descr="http://www.100pies.net/Gifs/Ciencia-Tecnologia/Quimica/quimica-0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737525" y="4201107"/>
            <a:ext cx="1735188" cy="1944217"/>
          </a:xfrm>
          <a:prstGeom prst="rect">
            <a:avLst/>
          </a:prstGeom>
          <a:noFill/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8" t="1503" r="2183" b="73896"/>
          <a:stretch/>
        </p:blipFill>
        <p:spPr>
          <a:xfrm>
            <a:off x="0" y="85021"/>
            <a:ext cx="1094705" cy="168713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9" t="6023" r="17322" b="5162"/>
          <a:stretch/>
        </p:blipFill>
        <p:spPr>
          <a:xfrm>
            <a:off x="10429654" y="0"/>
            <a:ext cx="1762346" cy="1573306"/>
          </a:xfrm>
          <a:prstGeom prst="rect">
            <a:avLst/>
          </a:prstGeom>
        </p:spPr>
      </p:pic>
      <p:sp>
        <p:nvSpPr>
          <p:cNvPr id="13" name="2 Rectángulo"/>
          <p:cNvSpPr/>
          <p:nvPr/>
        </p:nvSpPr>
        <p:spPr>
          <a:xfrm>
            <a:off x="2003612" y="-103239"/>
            <a:ext cx="798082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ACERCAMIENTO A LA QUÍMICA</a:t>
            </a:r>
          </a:p>
          <a:p>
            <a:pPr algn="ctr"/>
            <a:r>
              <a:rPr lang="es-ES" sz="2400" b="1" dirty="0" smtClean="0">
                <a:ln/>
                <a:solidFill>
                  <a:srgbClr val="FF0000"/>
                </a:solidFill>
              </a:rPr>
              <a:t>1.6 Explicación tradicional y científica de la química </a:t>
            </a:r>
            <a:endParaRPr lang="es-ES" sz="2400" b="1" dirty="0">
              <a:ln/>
              <a:solidFill>
                <a:srgbClr val="FF0000"/>
              </a:solidFill>
            </a:endParaRPr>
          </a:p>
        </p:txBody>
      </p:sp>
      <p:pic>
        <p:nvPicPr>
          <p:cNvPr id="16" name="Picture 6" descr="reacciones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3213" y="4241032"/>
            <a:ext cx="3770541" cy="19042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3588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47352" y="2147628"/>
            <a:ext cx="522562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explicación científica de la química es:</a:t>
            </a:r>
          </a:p>
          <a:p>
            <a:pPr algn="just"/>
            <a:endParaRPr lang="es-MX" sz="28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ciencia experimental que tiene por objeto explicar fenómenos que tiene que ver con la materia y la energía. </a:t>
            </a:r>
            <a:endParaRPr lang="es-ES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8" descr="quimica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8888" y="1772154"/>
            <a:ext cx="5932160" cy="4519799"/>
          </a:xfrm>
          <a:prstGeom prst="rect">
            <a:avLst/>
          </a:prstGeom>
          <a:noFill/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8" t="1503" r="2183" b="73896"/>
          <a:stretch/>
        </p:blipFill>
        <p:spPr>
          <a:xfrm>
            <a:off x="0" y="85021"/>
            <a:ext cx="1094705" cy="168713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9" t="6023" r="17322" b="5162"/>
          <a:stretch/>
        </p:blipFill>
        <p:spPr>
          <a:xfrm>
            <a:off x="10429654" y="0"/>
            <a:ext cx="1762346" cy="1573306"/>
          </a:xfrm>
          <a:prstGeom prst="rect">
            <a:avLst/>
          </a:prstGeom>
        </p:spPr>
      </p:pic>
      <p:sp>
        <p:nvSpPr>
          <p:cNvPr id="9" name="2 Rectángulo"/>
          <p:cNvSpPr/>
          <p:nvPr/>
        </p:nvSpPr>
        <p:spPr>
          <a:xfrm>
            <a:off x="2003612" y="-103239"/>
            <a:ext cx="798082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ACERCAMIENTO A LA QUÍMICA</a:t>
            </a:r>
          </a:p>
          <a:p>
            <a:pPr algn="ctr"/>
            <a:r>
              <a:rPr lang="es-ES" sz="2400" b="1" dirty="0" smtClean="0">
                <a:ln/>
                <a:solidFill>
                  <a:srgbClr val="FF0000"/>
                </a:solidFill>
              </a:rPr>
              <a:t>1.6 Explicación tradicional y científica de la química </a:t>
            </a:r>
            <a:endParaRPr lang="es-ES" sz="2400" b="1" dirty="0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354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865264" y="0"/>
            <a:ext cx="4084955" cy="134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4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Universidad Autónoma de Chiapas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4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Facultad de Ciencias Químicas Campus IV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4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Extensión Ocozocoautla, Chiapas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4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Licenciatura de Químico Farmacobiólogo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9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14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Primer Semestre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8" t="1503" r="2183" b="73896"/>
          <a:stretch/>
        </p:blipFill>
        <p:spPr>
          <a:xfrm>
            <a:off x="0" y="85021"/>
            <a:ext cx="1094705" cy="168713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9" t="6023" r="17322" b="5162"/>
          <a:stretch/>
        </p:blipFill>
        <p:spPr>
          <a:xfrm>
            <a:off x="10429654" y="0"/>
            <a:ext cx="1762346" cy="157330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005871" y="1573306"/>
            <a:ext cx="7803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/>
                <a:solidFill>
                  <a:schemeClr val="accent3"/>
                </a:solidFill>
              </a:rPr>
              <a:t>Inducción a la Carrera</a:t>
            </a:r>
            <a:endParaRPr lang="es-E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86525" y="2709119"/>
            <a:ext cx="1164774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200" b="1" u="sng" dirty="0" smtClean="0"/>
              <a:t>Objetivo General:</a:t>
            </a:r>
          </a:p>
          <a:p>
            <a:r>
              <a:rPr lang="es-MX" sz="2200" dirty="0" smtClean="0"/>
              <a:t>Tiene el propósito de dar un panorama general de la estructura curricular (mapa </a:t>
            </a:r>
          </a:p>
          <a:p>
            <a:r>
              <a:rPr lang="es-MX" sz="2200" dirty="0" smtClean="0"/>
              <a:t>curricular) que compone la carrera y además de brindar información académica </a:t>
            </a:r>
          </a:p>
          <a:p>
            <a:r>
              <a:rPr lang="es-MX" sz="2200" dirty="0" smtClean="0"/>
              <a:t>sobre los propósitos fundamentales que persigue SER QUIMICO FARMACOBIOLOGO</a:t>
            </a:r>
            <a:endParaRPr lang="es-MX" sz="2200" dirty="0"/>
          </a:p>
        </p:txBody>
      </p:sp>
      <p:sp>
        <p:nvSpPr>
          <p:cNvPr id="8" name="CuadroTexto 7"/>
          <p:cNvSpPr txBox="1"/>
          <p:nvPr/>
        </p:nvSpPr>
        <p:spPr>
          <a:xfrm>
            <a:off x="286525" y="4586068"/>
            <a:ext cx="11795217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200" b="1" u="sng" dirty="0" smtClean="0"/>
              <a:t>Objetivo Especifico:</a:t>
            </a:r>
          </a:p>
          <a:p>
            <a:r>
              <a:rPr lang="es-MX" sz="2200" dirty="0" smtClean="0"/>
              <a:t>El alumno comprenderá la historia de las CIENCIAS QUIMICAS y sus aportaciones y </a:t>
            </a:r>
          </a:p>
          <a:p>
            <a:r>
              <a:rPr lang="es-MX" sz="2200" dirty="0" smtClean="0"/>
              <a:t>aplicaciones para la supervivencia </a:t>
            </a:r>
            <a:r>
              <a:rPr lang="es-MX" sz="2200" dirty="0" err="1" smtClean="0"/>
              <a:t>biosicosocial</a:t>
            </a:r>
            <a:r>
              <a:rPr lang="es-MX" sz="2200" dirty="0" smtClean="0"/>
              <a:t> del hombre y lo confrontara con su </a:t>
            </a:r>
          </a:p>
          <a:p>
            <a:r>
              <a:rPr lang="es-MX" sz="2200" dirty="0" smtClean="0"/>
              <a:t>perfil de formación del Químico Farmacobiólogo con el fin de comprender que la </a:t>
            </a:r>
          </a:p>
          <a:p>
            <a:r>
              <a:rPr lang="es-MX" sz="2200" dirty="0" smtClean="0"/>
              <a:t>química y sus estudios son de carácter humano y no técnico deshumanizante.</a:t>
            </a:r>
            <a:endParaRPr lang="es-MX" sz="2200" dirty="0"/>
          </a:p>
        </p:txBody>
      </p:sp>
    </p:spTree>
    <p:extLst>
      <p:ext uri="{BB962C8B-B14F-4D97-AF65-F5344CB8AC3E}">
        <p14:creationId xmlns:p14="http://schemas.microsoft.com/office/powerpoint/2010/main" val="2796714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8" t="1503" r="2183" b="73896"/>
          <a:stretch/>
        </p:blipFill>
        <p:spPr>
          <a:xfrm>
            <a:off x="0" y="85021"/>
            <a:ext cx="1094705" cy="168713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9" t="6023" r="17322" b="5162"/>
          <a:stretch/>
        </p:blipFill>
        <p:spPr>
          <a:xfrm>
            <a:off x="10429654" y="0"/>
            <a:ext cx="1762346" cy="1573306"/>
          </a:xfrm>
          <a:prstGeom prst="rect">
            <a:avLst/>
          </a:prstGeom>
        </p:spPr>
      </p:pic>
      <p:sp>
        <p:nvSpPr>
          <p:cNvPr id="6" name="2 Rectángulo"/>
          <p:cNvSpPr/>
          <p:nvPr/>
        </p:nvSpPr>
        <p:spPr>
          <a:xfrm>
            <a:off x="1763486" y="263433"/>
            <a:ext cx="82209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ACERCAMIENTO A LA QUÍMICA</a:t>
            </a:r>
          </a:p>
        </p:txBody>
      </p:sp>
      <p:sp>
        <p:nvSpPr>
          <p:cNvPr id="2" name="Rectángulo 1"/>
          <p:cNvSpPr/>
          <p:nvPr/>
        </p:nvSpPr>
        <p:spPr>
          <a:xfrm>
            <a:off x="895865" y="1174093"/>
            <a:ext cx="1050640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9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otype Corsiva" panose="03010101010201010101" pitchFamily="66" charset="0"/>
              </a:rPr>
              <a:t>	</a:t>
            </a:r>
            <a:r>
              <a:rPr lang="es-ES" sz="199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otype Corsiva" panose="03010101010201010101" pitchFamily="66" charset="0"/>
              </a:rPr>
              <a:t>GRACIAS </a:t>
            </a:r>
            <a:endParaRPr lang="es-ES" sz="19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592" y="3962237"/>
            <a:ext cx="3535680" cy="265176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5" y="3722736"/>
            <a:ext cx="3660552" cy="313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00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xQTEhQUExQWFRQUFRcVFxcYGBcVGBcYFRQWFhUUHBcYHCggGB0lHRUUITEhJSkrLi4uFx8zODMsNygtLisBCgoKDg0OGhAQGywkIBwsLCwvLCwsLCwsLCwsLCwsLCwsLCwsLCwsLCwsLCwsLCwvLCwsLCwsLCwsLCwsLCwsLP/AABEIANAA8wMBIgACEQEDEQH/xAAcAAACAgMBAQAAAAAAAAAAAAAABQQGAQIDBwj/xABGEAABAwIEAwYDBQUECAcAAAABAAIDBBEFEiExBkFRE2FxgZGhIjKxB0JSwdEUM2JykiNT4fAVFkNEgqLC0hc1VJOys+L/xAAZAQADAQEBAAAAAAAAAAAAAAAAAQIDBAX/xAAqEQACAgIBAwMEAgMBAAAAAAAAAQIRAxIhBDFBEyJRBTJhcSNCkaHRFP/aAAwDAQACEQMRAD8A9xQhCABCEIAEIQgAWCsrhV1DY2Oe8gNY0ucTsABclAHW6XVuPU0Okk8bT0LgT6DVUs1NTiTiWudDTX0aCWucOr3DXy2TOj4MgYNQCetlVE38DD/Xihvbtx/RJb1ypjR8QU0v7ueNx6ZgD6HVK/8AVuD8IUWq4Op3/dHojULZbw5ZuvP3cPVNPrTVD2gfdJL2eGV1wpVFxnJEQytiy8u1jF2+LmnUeIulQ7LuhcKWpbI0PY4Oa4XBBuCPFdrpDMoWFlAAhCEACELF0AZWLrlUVDWNLnENa0XLibAAdSqhiHHOYllJEZTt2jvhj8ubvZAm6Lndc5aljfmc1viQPqvPJWVs/wC9qHMafuRf2Y9Rr7rRvCsR1fd56uJcfUp0TuegDE4eUsf9bf1UlkgIuCCO7VedHhWD8A9Fy/1edHrTyyRH+FxA/p2PonqGx6WCtlR8B4qlZK2nrLXebMmAsHHk1w5E9QruCpKTsyhCEDBCEIAEIQgAQhCABVr7Qyf2Ca3PIHfyl7bp9W1LY2Oe85WMBc4nkAqHX8US1jJIoKYGGQFhdITcg8w1u3UXKaE2MuGqtjIWtuLJ6yqYdnBeXQcKVzW2EhA8Fu7C8Rj2dm9VRCbR6kHjqtl5U3H6yH95E4gcwb+ycYVx0xxs74T0On1QOy+lQ63D2SAhwGq50WLRyC4KmCYdUDtMpLmTYbIZIQXwOPxxcu9zejvqrgeIqYRMlMoySC7dy53cGAZid9Lcki4jxDO7sIQHSkXcTq2MEaE9XHk3zXPAaClpWnOW59y95FzffdJoSdFgwviOCeQxsLg+2YNexzMwG5GYa7jTddsbxmOma1z8xLjla1ou5x3sB4a6qjTY/mrO3ijD2RsLGG9g5zrZnCw1AAt5rnjmOzTCNxibeJ+cZb3IsQ5uvcfZc76jGpa2brFNq0i6UHFFPK4MzOjedmyNLCe4H5T4Ap3deex19NUNsS033adwee+t1Mw7Fn0hDZXGSmOjXk3dF0zHdzO86jw23MU/DLuoOL4lHTxullNmt8ySdmgcyV2iqWuFwQR1BuPVUHiGY1VcYr/2VNYW5GQi7neQIHqkuRt0R5O2r3Z5/hhBuyEH4QORd+J3sE8pqRrBYCy6xxhosFsrMwQuU1Q1u5ASSv4rhj0zXPqgRYEEqjy8XSv/AHUTj37Lj+3VztmAeJKAHvGcTTATzbqD0I1C9BwqUuhicd3RsJ8S0ErxmqhrJMolbmZcFzQbEi+ov4L0TB+NYHubFIx1O42a0PtkPIAPGg80mVFlsWVrdCk0NkIQgAQhCABCEIAUcWYc6opJomfM9vw95aQ4DztbzVR4X4jiji7OQZHs+FwOhBGhBC9DcF5dxthrJMTY1zA0OiabjTtDmIJJ520CaJl8jubjmmabZgt4ONaZ2mcLtR8JU7QPgafILNTwhTP3jb/SP0VAS4q2CUaFpv4JfinCNPMPlF+oSTEuCuzOaCRzPAm3ol0HEVTSnLKRI0c2m5HiEOSXcFz4OOI8P1FG7NC8ub+E6+hU7DOKJXsNoyXi4AOgJHeps+LvqQAwEAjUnfwHRS8Pw0NGy8/N1bb1xf5OzD0drafH4EuFYfUlpzvEZeS55bZz3E7kuOg902peGYidWdo7q8l599E3DQ0X2AFyegA1K804p+0WSNjjTuylwJDubW3s238RRGM8j9zNZrHhXC5PQo6CPkBYXGnK248ll2GsOwKrP2TQyDD2vlJLppJJRm3Ic75vMglTvtFdM3D5n05c2SMxyfCbHKyRpd7XJ7gl6a2o0UvZtRLq8CY7drXa8wLg+PVLJsKewERvc0EWyP8AjZ+o9VQMN+0KcObUPOfbtRf52fe8HjcFeyxubIxrhq1wDmnuIuCtJJ43wzCKjlXYp2E01RA3R2RwJtkdcFv3b3381miqHxTSSv8Ai7Vxc6w2J/JWOop8vh1UOamBWNTi9oMqUItayQwp8RY5tw4WSLG+KmsOSP4n9BqotdhpscpIv00UXh2jihJMrhm/E+wv5ldOHqVJ6y4Zx5enlHmPKNIcNqqo3kcWNPIb+qe4fwlDHqRc9TqpE/EMLRZl3+AsPVL48fDnO7a7GaFpFyOdw4jZayz406sF0uVrauB4I4Y+gXN+MQN+8FBrMIZUQnszYubdkhBeAdwbE/EO5Q8N4Fhjb8ZMjz8z3cz0AGjW9wVxlsrMpR1dDyPFoXbOCRcW5JWtijGaSQhrAN7nZdqvhCLKS27T1BIUn7LqBglqHPBfLE5rWvcb2a4G4HQ6b9FTJSPQ6ZhaxoJuQ0AnqQLEoXayFBrRlCEIAEIQgAQhCABIuKOH21TBY5Jo9YpB908wRzabbJ6sEIAoFLxDLTOEVYwsdsHbsf3tdsVY6XFYni7XBS8Wha8Br2scLj52hzRrvY+XqkkkIZo2OJtukbbFaJWQ3ToRY/izqiR0cZtCw2uNC8jQknpysk8NCHvytGgOp7+iuYygaRx3P8Df0XeCNo2jjHgxoXn5ellPvLuejDqFBJJC+hog0DRTwLKSD/C3+kIc8AXIYANSSAAPE8k4dMoqkxvqr8C7EacyRSxg5S+N7Aehc0gH3XkuA/ZbVSStNc5rYYyPha4OdIBsBbRoPU6r0fEOLWAlsEbZTsXWysHgbXd5JQ+rq5N5SwdGAN991LyrHwnZ2w+n5M1Smtf3/wALjDEGta1os1oAAGwAFgB5LZ7Lggi4IIIOxBFiFRzhsh+aSU+L3fqsHDJR8ssgP87v1WPqI6H0VKtkVDiv7MqmOR5oR2kMh/d5mh0d/u/Fa46Ecl6tw3QugpIIZCC+KJrHEdQNfH/BVltbVxf7Uu7ngO/xTjDuMG6NnjEZ2zgZmnvNxdvut1k3VNnHLo5YrlDn9D9zQRYpZKzKbJ3HKHAEBhB1BABB80OAO7Wf0haLD+TjnmvwV9zLpViOHhwOiufZt/Az+kLDom/gZ/SFM+mUlyyVmrweTPhlY8Mbax2JO3cU2o8MLHtkf/a5TfKdGny7u9XieBn91F/7bVGq8pivla0iQN0AboWu6eAUrpdY3fKOn/2yktK4fB3pKlsjQ9ux9QRuCtpp2tFyUhhppy8spg0l3xHMcoFtM22+qbUnA73nNVTl4/u47tb5vOp8gF1457R5PMy49ZtIU1OJSVD+wpW53nc/dYPxOdyHurpwzgbaWHIDme45pH/icdz4cgpuHYdHAzJExrG9ALXPUncnxUtU2So0CFlCRQIQhAAhCEACEIQAIQhAEergzCyQVEJbvt1/zsrMQuU0II1VxlRMo2VNm/gpzAoOOVjaeZrTGSHi4c05db2Isbjp6qZTVLHAEZte4FYyzQcmr7HRGEmux1VK4mxF00xp2G0TNH2++7mD3DRXXtW9HH0C86pnZaiYO37Rx9XEj6rn6jJ7aR6v0rD/ACuclzFcDigw0ADRMmQAIgcLCy6hcR2ZMkpPkxkHRGQLZCDKyNUUocNteSR1VECFY3HmlUrt1cSJTcWqFeBYo6mlEbjeJ5tY/dJOhHQdV6A03XlmMPFxbqPqvRKGtaIo8wdctGxH5rqwZP6sx+o4vtyJcvuMFhRv9IM6P9lzfiQ+6z+o39gujePyeXq/gkyMuD0GpJ0A7yVTsWxoOnbEz9227s22d50Jt0A0CaYpWOc34jp0Gg9Ev4d4VNVL27n5YmXbYD4nG4J12A29Vg8zlNQj28mqhqtpFo4SpyXOk5WyjvO5+gVpC408DWNDWizWiwAXYLoiqRhOW0rMoQhUQCEIQAIQhAAhCxdAGULUvXI1TeWvhr77JWgO10XUUzu5ADxN/YfqtDc7uPlp9NUth0S3yAbmy5OqRyBPlb3Kr1ZxRSxCb4xng0c37xPJovqUywus7aGOXKW9o0Oyu3F1G9j1FvE1GahhaGgSMHaRkG97aObqBuCkGA19/hO/59Fd3ts5ruh9jofqkPEnDJc4zU+km7mbB/eOh+q5c+Nt7x7+TowZVH2s6tN1U+LMLLXGoj5D4/Ac0ww7Fvuvu1w0IOmqmTjt5Yofun4397WnRp89VGOsvtO/13h/kj4KrhWOAgap7DiIPNNcX4Qhm1aMjuo2VXquD6qP5DmHinPp5RZ0Q+odPl+9asdirHVYfWtHMKrSYdWN3jcuDqWqvYxuWaxyLll6fxIsNXigOg2SSuxUcliHAal+4t4p1hvCTGkGQ5j05LWGGb8HLk63Bj5XuZXeH6M1MpJ0ZGQXX0Pdp0Njqrs838OXgo2LUwiMcjBYAhjgNLtdYe267laPF6bOV9VLqOWAWrnWWkkwCgdq+V4jiaXOPIcu8nkFnPIkCRrUOdK9sbNXPNh+vgN16Pg9AIImRj7o1PUnVx8zdL+HOH204zOOaV3zO6D8Le76p6Ft0+Jx90u7/wBHNmyKXC7AsoWF1GBlCEIAEIQgDF1yfO0aX16bn0CjyN+IgknYjXTofp7rLRbQaD0UOTHRuag8gfPQfr7LQvcd3W8B+ZWVhTbHRrkHie/X6rdJv9aqPMWGpiDgSCC62o3FzoVBqeI5J3mKgY2Ut0fO+4hZ4f3h7gp2RWrLPZBCo+O8OVRj7R1RLUPa4OfCw9ixzB8zWZdc3TVdeAjEZqvsGyNiApxlkL8weBKZAc+oIuLpKXNBrwLuJ+FpayteWMbCxjBaUj96/S23p5K8YPHK2GNs5aZQ2ziz5dNreSmICaik7BytUaubfTropEDrtB7tfHmuJW9KdXDvv6/43Vx7kMW43w7FUakZJOT26Hz/ABDxSDBqCSnq8krg7NH8DhzAcbjXY6q8pZjOF9sAQ7JIw5mP3seYI5g9ELFBT3rke8tdfB1WVV6viX9mlbDVPizOGb4CSQNNXAjS/Jd5+L6dpFnF3gCbLoMywJdiNsw8ErxPjCFsZMZL3W0ABVXwPjJz3O/aGOYb6X6ctkhMuKEhm4tga4Nve/OxWmIcUsa3+yBkd0A/NBBM4leBAQeZAHqlRri45WAud0aLnxstou1myzPa14bqIyDl13vre/er9gM0L4g6FoYDo5oABDhu025rn6jDOdc0jowZVG+OSq4fwrPLYzHs2fhGrz+QVwwzC4oG5Y2gdTuT3knUqYXBQ5sVjbs7MejRm99gpx4YY+fPyOeVy7k5YukkuLPPytDe93xH0Gnuoc0znfM4nuvYegsFbyJGDyxQ9nxCNt7uFxyGp9tvNaPxWIAEvGovbc+guqbjlSWRiNvzS/C22lh9427h9VypYgxoaOQTjK+SPVZfKCtbKC5t7A21027vNSlWeF5rOczqLjy3+qsoVmsXasyhCEFEWpGrT/w+u3uFqF2qWXaeu48tVwaefVZvuNGUs4joZZqd8cMnZPd97XUc23GouOYTNYSqyux5zX1ZELKD9mbTTP8AgDyGuhEYBdJK2Q6k2B79VO4G4ljtFRCMl7A5pfHYxkR6CW97nNbfqe9R/tAw6plmbL+z9tTwNvlz/OT8xLB8VhpcDcBIMMr6Z8OcumZiHaZmGNhN3bNiY0DL2Y0GU2ssLqRrScT1TF8RZTwvlkNmsF/E7Bo7ybBLeDaF0cBklFpah7p5OoMmob5CwSGgZU1VVTsr2tYGRGdsTfvPa4NDpBc6i98o0V8C1XLsh8KgQhCogERmzh36fmPzQtH/AE19P8LoAnJDxXj37NGA0B00lxG3lfm938Ld+/Qc01ra1kUbpZHZWMaXE9wXm1fVktkrpxlc5vwM3yMHyR+PM95XRjjbshuiqVlMZ6nI4l7ge0medS53IHz5dAr5T4axrAMo21Vb4Noy4mR/zPJe7xPyj0VxLgNyumb8GZKwjBo3M1aNz9UuxjDom3sB0HjzTKixRkbH3cAb6Dnc91konzyuu1py8i7Tztv7LnbS7ktib/RLN7BMaaCCOMZiAbbc1JbhN/nefBunupVPQRs2aL9TqfdZyzx8EbEXAdYh4LZsj6eQvYbMfYP0vbo63+d1pgxsZG/heR7myYVMeZpB5iy17r9jR0kJdq8lx/iNx6beyyq4zGJGXhbEZHR2GbMGtDeVzvf9Fze+qkBLpRG065Yhrb+Z2uy43CVkNNlnWryOe3t/gl2DUDYWE3cTIQ4lxzO20F13qoJJf7KLUv8AmN7ZWczfv2CiuaElboSwS9tK6Wxyt+Bl/wAI5+Z19FObfr6J1QcK5BZzwBYaNHTxTWDAom/dLv5jf2C6UqNVjZW8GkyysOps6x3Oh0/O6vAWkcLW6NAHgLLcJm0I6oyhCEFGCoTBbToSPzHsQppUSUWf4i/obfQhRIaBBQFh50PgVJRV8MinkxKeV+dkMTOyjaSQ197HNbY89e9TeJ8IMsN4QGzwu7aIgWOdutrj8QuPNceBsZkqqcyS2ziV7dBYWBFtPArvxNjjqZrAyF80khIY1oJFx1PLdRxqVzZFwGmqJphV1DexIjMUcPNrXEFznnqSNByVlVZLMQlpQbxw1OfNlAuC3k072Kk8MYjUyB7aqHspGEC/3ZN7lovy/NCdcA15HiCuFVVNZvudgNVBfiTz8rbd7j+QVmbaXcbJDVYte5Dg1vLUXI8UPle75n+TdPdRqehjZ8rAPc+pUyhKXCZWPPCHLVi3GpHzsYwdpK1r2vy/dNrgXJ33va+4C4Y/gktWGMzthiaQXDV7jbW2mgVhWCVricoKrMcuX1HdJEHD8LbE3KHOPoPoudM2JzyyaUsJOjbZA7/j5+yYdoOWvhquFRAJAQ5ottrr0PLxTk3LyZEuajijsGNAO5O5PiTqtVXmiaEns3Z2g2yO1Fh+E7tU6kxyJzsjj2cn4HkC/wDKdiueUGjNpknEK+OFuaR2UXtz1PTRK5Mfc4f2MRd/E/4R6C5+ieuYCCCLg7g7JXVYSQP7BwYehGZv/wCfoiOvkSojYPI7tX57Zn2dpoNeieqqubJFK0uzONjfbYH7ttxqnMOMRnc2Pfou6LTXBpTqyNiEWSVjxoHENceQBIGY+F7+qeTYKyJozOLnE6D5Rbn49EkxaviLCLglSMExQzxBzz8TfgPL5RYeu/iVnndIf9W6GHl6KxYfSiNtrC51PilmEU13ZjqG/XknoWONeSsUeLCyysoWpsYWUIQAIQhAAo1WNj0PsdCpK5zsuCOosk+wEdBWrHXAPX/JWyzKKzFiUFPLJRwMEUpBkZfRkj3C+h66eymcK0E8UR/aZTJK9xebm4Zf7re5J61kOJTTQlrmGlLcs7SL5r6tHumePYzLS9mGU8k7S34nN3FrDa2/NQvkt/A/sqlj8UpxKhcxshjaH53C+QX6nYefcmUGOPkpHzxwSB4Dg2Jws4kfkteEqepbG59W8ukldnyaWjH4Rbx9k3zwJccnXHBYxv5Zsp8HCy4FMcZhzxOA3tceISYuBYHnoHanzI10WkTDIjqZB19NUF56b9f0ChzYpENGuznkGAu9xoFkTTv/AHcJHMGQ2/5QnZCiyVY31Oh6aa+K0lLWG7iALbuPTXmtXYHUSNIfNkuCB2YDbEjQ33S7hLhxls0t3v5l5Ljcb7q4ra/wNxa7kv8A0my/wB0mlvgaSND1OixK6pLXOZE2MBt7vJdsDbQWVuipWt+VoC4YvpE7vyj1e0J0hUik/sQL8ktR8Z3a34Rfpopw4dgtYsB7zv6qPU8Pl0xf2gDC/MRY5972B25bp+qaXgkTfsksP7t2dg+44n2duF2psRa45T8D/wALtPQ7FM7KNV0TJBZwBWcsSYnFEfEKTtG2vlcNWkbgpIKV7DlmLX5tWnKBtu3x/VNDBNF8h7Rn4XHUeDv1WHyRTtMbrtd+F3wuB6jr5LmnilEvFkljf4Fj2MaCbNbqNbAeK5cJS3llDfiabHTUX6d6lHhaK4zOeWg3ylxtcqTFVxUk9PE1otK/4v4RYgOP/Fl91nCDlJG+XqYzjpFdy9UNOGMAHn4qSsNWV2pUSlQIQhAwQhCABCEIAFghZQgCFaxcOhv5HX639EFbVA+IHqCPTUf9SwsmUhJws2mLJJKXUSSuLyb3zjca8v1TsKr8N4W6kmqQ9zGwzSB0QzC5JvcW9vJWhKJUgQhCZJhwuEok4dhc7M4X7jqB5bJusoAjU9BGz5WgeSkALKEAYUWhgDXvt+In+rX8ypSg19UInNcdnfCfEaj6n0VY/uJkuBooGMn+zA6yRj/mv+SxDibDzXLF6gFjdf8AaM+q3pmQtZXxl+QPGbp39PFSVX6fBLTB5kGRrs4FjmJ5Am9ra8t0+Dwm68EGyFqXhamUdUqA6WUWroWSCzh581ualo5rk+uaOaKYEQRTRbHtWdHfMB3O5+aRYtQuOeV2jyRl/hA+UX/zun8uMNHNIsaxppBF9eicMaUroR6Vg9Z20MUn42NcfG2vvdTVUfs1qXupMr2ubkkcG5mlt2mzgRfcalW5ZyVOjoXYEIQkMEIQgAQhCABCEIAj1Y+G/Sx9N/a4XNSnNuoce3hp6aLOXcaFfEuAsq4sjiWuBzMeN2uGx71jhiKpZDkqi1z2Eta4G+Zg2ce9N1hTSuyr4oyULV7gNzZAJOwJ9h7piMoWwhdzIHhr9f0W4phzu7x/Tb2TphZwLx/gNT6BbBrjs31NvZSmMA2WyeorIzac83egt7m6i4hgcUzbSAm2oOZ1x53TK6TYnxZRU9+2qoWEci8E+g1VJV2EK5+DXD9zUOb3PaHD1BBUKq4frbWBjfYg/MW7HoQtp/tbwluhqr/yxyu9w1bw/athTtqoDvMcjR7tWiySJcUVTiLHX0D2MqRkc9pc23xAgGx+XxCYYRUVNTE2aCJz433yuu0XsbHQm+4Ko322Y5BV1FO+nlbKxsLgS03AJeDY9DovVPsa/wDKKbxk/wDten6jI0ViXFXVVPDJNLCWxxtzON2mwHOwNyoHC2JS4j2n7NY9nbNmOT5r25a7L0Dj2DPh1Y3rTyezSfyXj/2D4xFBNVdtI2NjomODnuDRcPIO/P4gj1GPRHojOEqp3zTRt8A536KVBwN/eVD3dzWhvubrap+0zC2Gxq2Ej8Ic/wB2hcm/anhZ0/ah5skH/SlvIesRlBwZSt3a5/8AM4n22TalwuGP93Exvg0A+tkqoeOMPlt2dZCSeReGn0dZPYZg4XaQ4HYggj1CltspJG9lssArKQwQhCABCEIAEIQgAQhCAAqE8WcdCb2IsO6x+nupq1sk1YEUMceQHjr7D9VuKfqSfDQeykBZSUUOzkyEDYAf56roAsoVCCyEIQAKs8ecSPoKUzRwPndfKGtBs24PxvtqGi3JWZakIA+S+KPtBr60kSzOYw/7KO8bOehAN3eZKqa+0anA6aT95Twv/mjYfqEpqPs/w1+rqKDyZl/+KAPkRTKVmnivqOT7LMKP+5s8nSD6OQz7LMKH+6N/rk/7kCZ8xWVr4C4yqqKeNkTnSRPeA6C5cCHOs4tb912t9Oi96h+zjDG7UcXnd31KcYfw/TQG8NPFGRzaxoPrZAlFnkX2rcfVrJJaWOJ1PDqwyOaS6UEalrj8LWkE7XPgvHBbuX2bLA1ws5ocOhAP1S2p4Xo5PnpYHeMbP0QDR8jBZX1NL9nWGO3oovIEfQrh/wCGGF/+jZ/U/wD7k7FqfL6Y4Lj1RSOz08z4iNwD8B/mYfhPovpFn2ZYWP8Ac4/MvP1cp1NwTh8fyUcAI6sB+t0DpkL7NuKnYjRiaRmSRrjG+wORxABzsvyN/I3Cty5QwNaA1rQ1o2AAAHkF1SKBCEIAEIQgAQhCAP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24000" y="-1249363"/>
            <a:ext cx="30480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AutoShape 4" descr="data:image/jpeg;base64,/9j/4AAQSkZJRgABAQAAAQABAAD/2wCEAAkGBxQTEhQUExQWFRQUFRcVFxcYGBcVGBcYFRQWFhUUHBcYHCggGB0lHRUUITEhJSkrLi4uFx8zODMsNygtLisBCgoKDg0OGhAQGywkIBwsLCwvLCwsLCwsLCwsLCwsLCwsLCwsLCwsLCwsLCwsLCwvLCwsLCwsLCwsLCwsLCwsLP/AABEIANAA8wMBIgACEQEDEQH/xAAcAAACAgMBAQAAAAAAAAAAAAAABQQGAQIDBwj/xABGEAABAwIEAwYDBQUECAcAAAABAAIDBBEFEiExBkFRE2FxgZGhIjKxB0JSwdEUM2JykiNT4fAVFkNEgqLC0hc1VJOys+L/xAAZAQADAQEBAAAAAAAAAAAAAAAAAQIDBAX/xAAqEQACAgIBAwMEAgMBAAAAAAAAAQIRAxIhBDFBEyJRBTJhcSNCkaHRFP/aAAwDAQACEQMRAD8A9xQhCABCEIAEIQgAWCsrhV1DY2Oe8gNY0ucTsABclAHW6XVuPU0Okk8bT0LgT6DVUs1NTiTiWudDTX0aCWucOr3DXy2TOj4MgYNQCetlVE38DD/Xihvbtx/RJb1ypjR8QU0v7ueNx6ZgD6HVK/8AVuD8IUWq4Op3/dHojULZbw5ZuvP3cPVNPrTVD2gfdJL2eGV1wpVFxnJEQytiy8u1jF2+LmnUeIulQ7LuhcKWpbI0PY4Oa4XBBuCPFdrpDMoWFlAAhCEACELF0AZWLrlUVDWNLnENa0XLibAAdSqhiHHOYllJEZTt2jvhj8ubvZAm6Lndc5aljfmc1viQPqvPJWVs/wC9qHMafuRf2Y9Rr7rRvCsR1fd56uJcfUp0TuegDE4eUsf9bf1UlkgIuCCO7VedHhWD8A9Fy/1edHrTyyRH+FxA/p2PonqGx6WCtlR8B4qlZK2nrLXebMmAsHHk1w5E9QruCpKTsyhCEDBCEIAEIQgAQhCABVr7Qyf2Ca3PIHfyl7bp9W1LY2Oe85WMBc4nkAqHX8US1jJIoKYGGQFhdITcg8w1u3UXKaE2MuGqtjIWtuLJ6yqYdnBeXQcKVzW2EhA8Fu7C8Rj2dm9VRCbR6kHjqtl5U3H6yH95E4gcwb+ycYVx0xxs74T0On1QOy+lQ63D2SAhwGq50WLRyC4KmCYdUDtMpLmTYbIZIQXwOPxxcu9zejvqrgeIqYRMlMoySC7dy53cGAZid9Lcki4jxDO7sIQHSkXcTq2MEaE9XHk3zXPAaClpWnOW59y95FzffdJoSdFgwviOCeQxsLg+2YNexzMwG5GYa7jTddsbxmOma1z8xLjla1ou5x3sB4a6qjTY/mrO3ijD2RsLGG9g5zrZnCw1AAt5rnjmOzTCNxibeJ+cZb3IsQ5uvcfZc76jGpa2brFNq0i6UHFFPK4MzOjedmyNLCe4H5T4Ap3deex19NUNsS033adwee+t1Mw7Fn0hDZXGSmOjXk3dF0zHdzO86jw23MU/DLuoOL4lHTxullNmt8ySdmgcyV2iqWuFwQR1BuPVUHiGY1VcYr/2VNYW5GQi7neQIHqkuRt0R5O2r3Z5/hhBuyEH4QORd+J3sE8pqRrBYCy6xxhosFsrMwQuU1Q1u5ASSv4rhj0zXPqgRYEEqjy8XSv/AHUTj37Lj+3VztmAeJKAHvGcTTATzbqD0I1C9BwqUuhicd3RsJ8S0ErxmqhrJMolbmZcFzQbEi+ov4L0TB+NYHubFIx1O42a0PtkPIAPGg80mVFlsWVrdCk0NkIQgAQhCABCEIAUcWYc6opJomfM9vw95aQ4DztbzVR4X4jiji7OQZHs+FwOhBGhBC9DcF5dxthrJMTY1zA0OiabjTtDmIJJ520CaJl8jubjmmabZgt4ONaZ2mcLtR8JU7QPgafILNTwhTP3jb/SP0VAS4q2CUaFpv4JfinCNPMPlF+oSTEuCuzOaCRzPAm3ol0HEVTSnLKRI0c2m5HiEOSXcFz4OOI8P1FG7NC8ub+E6+hU7DOKJXsNoyXi4AOgJHeps+LvqQAwEAjUnfwHRS8Pw0NGy8/N1bb1xf5OzD0drafH4EuFYfUlpzvEZeS55bZz3E7kuOg902peGYidWdo7q8l599E3DQ0X2AFyegA1K804p+0WSNjjTuylwJDubW3s238RRGM8j9zNZrHhXC5PQo6CPkBYXGnK248ll2GsOwKrP2TQyDD2vlJLppJJRm3Ic75vMglTvtFdM3D5n05c2SMxyfCbHKyRpd7XJ7gl6a2o0UvZtRLq8CY7drXa8wLg+PVLJsKewERvc0EWyP8AjZ+o9VQMN+0KcObUPOfbtRf52fe8HjcFeyxubIxrhq1wDmnuIuCtJJ43wzCKjlXYp2E01RA3R2RwJtkdcFv3b3381miqHxTSSv8Ai7Vxc6w2J/JWOop8vh1UOamBWNTi9oMqUItayQwp8RY5tw4WSLG+KmsOSP4n9BqotdhpscpIv00UXh2jihJMrhm/E+wv5ldOHqVJ6y4Zx5enlHmPKNIcNqqo3kcWNPIb+qe4fwlDHqRc9TqpE/EMLRZl3+AsPVL48fDnO7a7GaFpFyOdw4jZayz406sF0uVrauB4I4Y+gXN+MQN+8FBrMIZUQnszYubdkhBeAdwbE/EO5Q8N4Fhjb8ZMjz8z3cz0AGjW9wVxlsrMpR1dDyPFoXbOCRcW5JWtijGaSQhrAN7nZdqvhCLKS27T1BIUn7LqBglqHPBfLE5rWvcb2a4G4HQ6b9FTJSPQ6ZhaxoJuQ0AnqQLEoXayFBrRlCEIAEIQgAQhCABIuKOH21TBY5Jo9YpB908wRzabbJ6sEIAoFLxDLTOEVYwsdsHbsf3tdsVY6XFYni7XBS8Wha8Br2scLj52hzRrvY+XqkkkIZo2OJtukbbFaJWQ3ToRY/izqiR0cZtCw2uNC8jQknpysk8NCHvytGgOp7+iuYygaRx3P8Df0XeCNo2jjHgxoXn5ellPvLuejDqFBJJC+hog0DRTwLKSD/C3+kIc8AXIYANSSAAPE8k4dMoqkxvqr8C7EacyRSxg5S+N7Aehc0gH3XkuA/ZbVSStNc5rYYyPha4OdIBsBbRoPU6r0fEOLWAlsEbZTsXWysHgbXd5JQ+rq5N5SwdGAN991LyrHwnZ2w+n5M1Smtf3/wALjDEGta1os1oAAGwAFgB5LZ7Lggi4IIIOxBFiFRzhsh+aSU+L3fqsHDJR8ssgP87v1WPqI6H0VKtkVDiv7MqmOR5oR2kMh/d5mh0d/u/Fa46Ecl6tw3QugpIIZCC+KJrHEdQNfH/BVltbVxf7Uu7ngO/xTjDuMG6NnjEZ2zgZmnvNxdvut1k3VNnHLo5YrlDn9D9zQRYpZKzKbJ3HKHAEBhB1BABB80OAO7Wf0haLD+TjnmvwV9zLpViOHhwOiufZt/Az+kLDom/gZ/SFM+mUlyyVmrweTPhlY8Mbax2JO3cU2o8MLHtkf/a5TfKdGny7u9XieBn91F/7bVGq8pivla0iQN0AboWu6eAUrpdY3fKOn/2yktK4fB3pKlsjQ9ux9QRuCtpp2tFyUhhppy8spg0l3xHMcoFtM22+qbUnA73nNVTl4/u47tb5vOp8gF1457R5PMy49ZtIU1OJSVD+wpW53nc/dYPxOdyHurpwzgbaWHIDme45pH/icdz4cgpuHYdHAzJExrG9ALXPUncnxUtU2So0CFlCRQIQhAAhCEACEIQAIQhAEergzCyQVEJbvt1/zsrMQuU0II1VxlRMo2VNm/gpzAoOOVjaeZrTGSHi4c05db2Isbjp6qZTVLHAEZte4FYyzQcmr7HRGEmux1VK4mxF00xp2G0TNH2++7mD3DRXXtW9HH0C86pnZaiYO37Rx9XEj6rn6jJ7aR6v0rD/ACuclzFcDigw0ADRMmQAIgcLCy6hcR2ZMkpPkxkHRGQLZCDKyNUUocNteSR1VECFY3HmlUrt1cSJTcWqFeBYo6mlEbjeJ5tY/dJOhHQdV6A03XlmMPFxbqPqvRKGtaIo8wdctGxH5rqwZP6sx+o4vtyJcvuMFhRv9IM6P9lzfiQ+6z+o39gujePyeXq/gkyMuD0GpJ0A7yVTsWxoOnbEz9227s22d50Jt0A0CaYpWOc34jp0Gg9Ev4d4VNVL27n5YmXbYD4nG4J12A29Vg8zlNQj28mqhqtpFo4SpyXOk5WyjvO5+gVpC408DWNDWizWiwAXYLoiqRhOW0rMoQhUQCEIQAIQhAAhCxdAGULUvXI1TeWvhr77JWgO10XUUzu5ADxN/YfqtDc7uPlp9NUth0S3yAbmy5OqRyBPlb3Kr1ZxRSxCb4xng0c37xPJovqUywus7aGOXKW9o0Oyu3F1G9j1FvE1GahhaGgSMHaRkG97aObqBuCkGA19/hO/59Fd3ts5ruh9jofqkPEnDJc4zU+km7mbB/eOh+q5c+Nt7x7+TowZVH2s6tN1U+LMLLXGoj5D4/Ac0ww7Fvuvu1w0IOmqmTjt5Yofun4397WnRp89VGOsvtO/13h/kj4KrhWOAgap7DiIPNNcX4Qhm1aMjuo2VXquD6qP5DmHinPp5RZ0Q+odPl+9asdirHVYfWtHMKrSYdWN3jcuDqWqvYxuWaxyLll6fxIsNXigOg2SSuxUcliHAal+4t4p1hvCTGkGQ5j05LWGGb8HLk63Bj5XuZXeH6M1MpJ0ZGQXX0Pdp0Njqrs838OXgo2LUwiMcjBYAhjgNLtdYe267laPF6bOV9VLqOWAWrnWWkkwCgdq+V4jiaXOPIcu8nkFnPIkCRrUOdK9sbNXPNh+vgN16Pg9AIImRj7o1PUnVx8zdL+HOH204zOOaV3zO6D8Le76p6Ft0+Jx90u7/wBHNmyKXC7AsoWF1GBlCEIAEIQgDF1yfO0aX16bn0CjyN+IgknYjXTofp7rLRbQaD0UOTHRuag8gfPQfr7LQvcd3W8B+ZWVhTbHRrkHie/X6rdJv9aqPMWGpiDgSCC62o3FzoVBqeI5J3mKgY2Ut0fO+4hZ4f3h7gp2RWrLPZBCo+O8OVRj7R1RLUPa4OfCw9ixzB8zWZdc3TVdeAjEZqvsGyNiApxlkL8weBKZAc+oIuLpKXNBrwLuJ+FpayteWMbCxjBaUj96/S23p5K8YPHK2GNs5aZQ2ziz5dNreSmICaik7BytUaubfTropEDrtB7tfHmuJW9KdXDvv6/43Vx7kMW43w7FUakZJOT26Hz/ABDxSDBqCSnq8krg7NH8DhzAcbjXY6q8pZjOF9sAQ7JIw5mP3seYI5g9ELFBT3rke8tdfB1WVV6viX9mlbDVPizOGb4CSQNNXAjS/Jd5+L6dpFnF3gCbLoMywJdiNsw8ErxPjCFsZMZL3W0ABVXwPjJz3O/aGOYb6X6ctkhMuKEhm4tga4Nve/OxWmIcUsa3+yBkd0A/NBBM4leBAQeZAHqlRri45WAud0aLnxstou1myzPa14bqIyDl13vre/er9gM0L4g6FoYDo5oABDhu025rn6jDOdc0jowZVG+OSq4fwrPLYzHs2fhGrz+QVwwzC4oG5Y2gdTuT3knUqYXBQ5sVjbs7MejRm99gpx4YY+fPyOeVy7k5YukkuLPPytDe93xH0Gnuoc0znfM4nuvYegsFbyJGDyxQ9nxCNt7uFxyGp9tvNaPxWIAEvGovbc+guqbjlSWRiNvzS/C22lh9427h9VypYgxoaOQTjK+SPVZfKCtbKC5t7A21027vNSlWeF5rOczqLjy3+qsoVmsXasyhCEFEWpGrT/w+u3uFqF2qWXaeu48tVwaefVZvuNGUs4joZZqd8cMnZPd97XUc23GouOYTNYSqyux5zX1ZELKD9mbTTP8AgDyGuhEYBdJK2Q6k2B79VO4G4ljtFRCMl7A5pfHYxkR6CW97nNbfqe9R/tAw6plmbL+z9tTwNvlz/OT8xLB8VhpcDcBIMMr6Z8OcumZiHaZmGNhN3bNiY0DL2Y0GU2ssLqRrScT1TF8RZTwvlkNmsF/E7Bo7ybBLeDaF0cBklFpah7p5OoMmob5CwSGgZU1VVTsr2tYGRGdsTfvPa4NDpBc6i98o0V8C1XLsh8KgQhCogERmzh36fmPzQtH/AE19P8LoAnJDxXj37NGA0B00lxG3lfm938Ld+/Qc01ra1kUbpZHZWMaXE9wXm1fVktkrpxlc5vwM3yMHyR+PM95XRjjbshuiqVlMZ6nI4l7ge0medS53IHz5dAr5T4axrAMo21Vb4Noy4mR/zPJe7xPyj0VxLgNyumb8GZKwjBo3M1aNz9UuxjDom3sB0HjzTKixRkbH3cAb6Dnc91konzyuu1py8i7Tztv7LnbS7ktib/RLN7BMaaCCOMZiAbbc1JbhN/nefBunupVPQRs2aL9TqfdZyzx8EbEXAdYh4LZsj6eQvYbMfYP0vbo63+d1pgxsZG/heR7myYVMeZpB5iy17r9jR0kJdq8lx/iNx6beyyq4zGJGXhbEZHR2GbMGtDeVzvf9Fze+qkBLpRG065Yhrb+Z2uy43CVkNNlnWryOe3t/gl2DUDYWE3cTIQ4lxzO20F13qoJJf7KLUv8AmN7ZWczfv2CiuaElboSwS9tK6Wxyt+Bl/wAI5+Z19FObfr6J1QcK5BZzwBYaNHTxTWDAom/dLv5jf2C6UqNVjZW8GkyysOps6x3Oh0/O6vAWkcLW6NAHgLLcJm0I6oyhCEFGCoTBbToSPzHsQppUSUWf4i/obfQhRIaBBQFh50PgVJRV8MinkxKeV+dkMTOyjaSQ197HNbY89e9TeJ8IMsN4QGzwu7aIgWOdutrj8QuPNceBsZkqqcyS2ziV7dBYWBFtPArvxNjjqZrAyF80khIY1oJFx1PLdRxqVzZFwGmqJphV1DexIjMUcPNrXEFznnqSNByVlVZLMQlpQbxw1OfNlAuC3k072Kk8MYjUyB7aqHspGEC/3ZN7lovy/NCdcA15HiCuFVVNZvudgNVBfiTz8rbd7j+QVmbaXcbJDVYte5Dg1vLUXI8UPle75n+TdPdRqehjZ8rAPc+pUyhKXCZWPPCHLVi3GpHzsYwdpK1r2vy/dNrgXJ33va+4C4Y/gktWGMzthiaQXDV7jbW2mgVhWCVricoKrMcuX1HdJEHD8LbE3KHOPoPoudM2JzyyaUsJOjbZA7/j5+yYdoOWvhquFRAJAQ5ottrr0PLxTk3LyZEuajijsGNAO5O5PiTqtVXmiaEns3Z2g2yO1Fh+E7tU6kxyJzsjj2cn4HkC/wDKdiueUGjNpknEK+OFuaR2UXtz1PTRK5Mfc4f2MRd/E/4R6C5+ieuYCCCLg7g7JXVYSQP7BwYehGZv/wCfoiOvkSojYPI7tX57Zn2dpoNeieqqubJFK0uzONjfbYH7ttxqnMOMRnc2Pfou6LTXBpTqyNiEWSVjxoHENceQBIGY+F7+qeTYKyJozOLnE6D5Rbn49EkxaviLCLglSMExQzxBzz8TfgPL5RYeu/iVnndIf9W6GHl6KxYfSiNtrC51PilmEU13ZjqG/XknoWONeSsUeLCyysoWpsYWUIQAIQhAAo1WNj0PsdCpK5zsuCOosk+wEdBWrHXAPX/JWyzKKzFiUFPLJRwMEUpBkZfRkj3C+h66eymcK0E8UR/aZTJK9xebm4Zf7re5J61kOJTTQlrmGlLcs7SL5r6tHumePYzLS9mGU8k7S34nN3FrDa2/NQvkt/A/sqlj8UpxKhcxshjaH53C+QX6nYefcmUGOPkpHzxwSB4Dg2Jws4kfkteEqepbG59W8ukldnyaWjH4Rbx9k3zwJccnXHBYxv5Zsp8HCy4FMcZhzxOA3tceISYuBYHnoHanzI10WkTDIjqZB19NUF56b9f0ChzYpENGuznkGAu9xoFkTTv/AHcJHMGQ2/5QnZCiyVY31Oh6aa+K0lLWG7iALbuPTXmtXYHUSNIfNkuCB2YDbEjQ33S7hLhxls0t3v5l5Ljcb7q4ra/wNxa7kv8A0my/wB0mlvgaSND1OixK6pLXOZE2MBt7vJdsDbQWVuipWt+VoC4YvpE7vyj1e0J0hUik/sQL8ktR8Z3a34Rfpopw4dgtYsB7zv6qPU8Pl0xf2gDC/MRY5972B25bp+qaXgkTfsksP7t2dg+44n2duF2psRa45T8D/wALtPQ7FM7KNV0TJBZwBWcsSYnFEfEKTtG2vlcNWkbgpIKV7DlmLX5tWnKBtu3x/VNDBNF8h7Rn4XHUeDv1WHyRTtMbrtd+F3wuB6jr5LmnilEvFkljf4Fj2MaCbNbqNbAeK5cJS3llDfiabHTUX6d6lHhaK4zOeWg3ylxtcqTFVxUk9PE1otK/4v4RYgOP/Fl91nCDlJG+XqYzjpFdy9UNOGMAHn4qSsNWV2pUSlQIQhAwQhCABCEIAFghZQgCFaxcOhv5HX639EFbVA+IHqCPTUf9SwsmUhJws2mLJJKXUSSuLyb3zjca8v1TsKr8N4W6kmqQ9zGwzSB0QzC5JvcW9vJWhKJUgQhCZJhwuEok4dhc7M4X7jqB5bJusoAjU9BGz5WgeSkALKEAYUWhgDXvt+In+rX8ypSg19UInNcdnfCfEaj6n0VY/uJkuBooGMn+zA6yRj/mv+SxDibDzXLF6gFjdf8AaM+q3pmQtZXxl+QPGbp39PFSVX6fBLTB5kGRrs4FjmJ5Am9ra8t0+Dwm68EGyFqXhamUdUqA6WUWroWSCzh581ualo5rk+uaOaKYEQRTRbHtWdHfMB3O5+aRYtQuOeV2jyRl/hA+UX/zun8uMNHNIsaxppBF9eicMaUroR6Vg9Z20MUn42NcfG2vvdTVUfs1qXupMr2ubkkcG5mlt2mzgRfcalW5ZyVOjoXYEIQkMEIQgAQhCABCEIAj1Y+G/Sx9N/a4XNSnNuoce3hp6aLOXcaFfEuAsq4sjiWuBzMeN2uGx71jhiKpZDkqi1z2Eta4G+Zg2ce9N1hTSuyr4oyULV7gNzZAJOwJ9h7piMoWwhdzIHhr9f0W4phzu7x/Tb2TphZwLx/gNT6BbBrjs31NvZSmMA2WyeorIzac83egt7m6i4hgcUzbSAm2oOZ1x53TK6TYnxZRU9+2qoWEci8E+g1VJV2EK5+DXD9zUOb3PaHD1BBUKq4frbWBjfYg/MW7HoQtp/tbwluhqr/yxyu9w1bw/athTtqoDvMcjR7tWiySJcUVTiLHX0D2MqRkc9pc23xAgGx+XxCYYRUVNTE2aCJz433yuu0XsbHQm+4Ko322Y5BV1FO+nlbKxsLgS03AJeDY9DovVPsa/wDKKbxk/wDten6jI0ViXFXVVPDJNLCWxxtzON2mwHOwNyoHC2JS4j2n7NY9nbNmOT5r25a7L0Dj2DPh1Y3rTyezSfyXj/2D4xFBNVdtI2NjomODnuDRcPIO/P4gj1GPRHojOEqp3zTRt8A536KVBwN/eVD3dzWhvubrap+0zC2Gxq2Ej8Ic/wB2hcm/anhZ0/ah5skH/SlvIesRlBwZSt3a5/8AM4n22TalwuGP93Exvg0A+tkqoeOMPlt2dZCSeReGn0dZPYZg4XaQ4HYggj1CltspJG9lssArKQwQhCABCEIAEIQgAQhCAAqE8WcdCb2IsO6x+nupq1sk1YEUMceQHjr7D9VuKfqSfDQeykBZSUUOzkyEDYAf56roAsoVCCyEIQAKs8ecSPoKUzRwPndfKGtBs24PxvtqGi3JWZakIA+S+KPtBr60kSzOYw/7KO8bOehAN3eZKqa+0anA6aT95Twv/mjYfqEpqPs/w1+rqKDyZl/+KAPkRTKVmnivqOT7LMKP+5s8nSD6OQz7LMKH+6N/rk/7kCZ8xWVr4C4yqqKeNkTnSRPeA6C5cCHOs4tb912t9Oi96h+zjDG7UcXnd31KcYfw/TQG8NPFGRzaxoPrZAlFnkX2rcfVrJJaWOJ1PDqwyOaS6UEalrj8LWkE7XPgvHBbuX2bLA1ws5ocOhAP1S2p4Xo5PnpYHeMbP0QDR8jBZX1NL9nWGO3oovIEfQrh/wCGGF/+jZ/U/wD7k7FqfL6Y4Lj1RSOz08z4iNwD8B/mYfhPovpFn2ZYWP8Ac4/MvP1cp1NwTh8fyUcAI6sB+t0DpkL7NuKnYjRiaRmSRrjG+wORxABzsvyN/I3Cty5QwNaA1rQ1o2AAAHkF1SKBCEIAEIQgAQhCAP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676400" y="-1096963"/>
            <a:ext cx="30480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6" descr="data:image/jpeg;base64,/9j/4AAQSkZJRgABAQAAAQABAAD/2wCEAAkGBxQTEhQUExQWFRQUFRcVFxcYGBcVGBcYFRQWFhUUHBcYHCggGB0lHRUUITEhJSkrLi4uFx8zODMsNygtLisBCgoKDg0OGhAQGywkIBwsLCwvLCwsLCwsLCwsLCwsLCwsLCwsLCwsLCwsLCwsLCwvLCwsLCwsLCwsLCwsLCwsLP/AABEIANAA8wMBIgACEQEDEQH/xAAcAAACAgMBAQAAAAAAAAAAAAAABQQGAQIDBwj/xABGEAABAwIEAwYDBQUECAcAAAABAAIDBBEFEiExBkFRE2FxgZGhIjKxB0JSwdEUM2JykiNT4fAVFkNEgqLC0hc1VJOys+L/xAAZAQADAQEBAAAAAAAAAAAAAAAAAQIDBAX/xAAqEQACAgIBAwMEAgMBAAAAAAAAAQIRAxIhBDFBEyJRBTJhcSNCkaHRFP/aAAwDAQACEQMRAD8A9xQhCABCEIAEIQgAWCsrhV1DY2Oe8gNY0ucTsABclAHW6XVuPU0Okk8bT0LgT6DVUs1NTiTiWudDTX0aCWucOr3DXy2TOj4MgYNQCetlVE38DD/Xihvbtx/RJb1ypjR8QU0v7ueNx6ZgD6HVK/8AVuD8IUWq4Op3/dHojULZbw5ZuvP3cPVNPrTVD2gfdJL2eGV1wpVFxnJEQytiy8u1jF2+LmnUeIulQ7LuhcKWpbI0PY4Oa4XBBuCPFdrpDMoWFlAAhCEACELF0AZWLrlUVDWNLnENa0XLibAAdSqhiHHOYllJEZTt2jvhj8ubvZAm6Lndc5aljfmc1viQPqvPJWVs/wC9qHMafuRf2Y9Rr7rRvCsR1fd56uJcfUp0TuegDE4eUsf9bf1UlkgIuCCO7VedHhWD8A9Fy/1edHrTyyRH+FxA/p2PonqGx6WCtlR8B4qlZK2nrLXebMmAsHHk1w5E9QruCpKTsyhCEDBCEIAEIQgAQhCABVr7Qyf2Ca3PIHfyl7bp9W1LY2Oe85WMBc4nkAqHX8US1jJIoKYGGQFhdITcg8w1u3UXKaE2MuGqtjIWtuLJ6yqYdnBeXQcKVzW2EhA8Fu7C8Rj2dm9VRCbR6kHjqtl5U3H6yH95E4gcwb+ycYVx0xxs74T0On1QOy+lQ63D2SAhwGq50WLRyC4KmCYdUDtMpLmTYbIZIQXwOPxxcu9zejvqrgeIqYRMlMoySC7dy53cGAZid9Lcki4jxDO7sIQHSkXcTq2MEaE9XHk3zXPAaClpWnOW59y95FzffdJoSdFgwviOCeQxsLg+2YNexzMwG5GYa7jTddsbxmOma1z8xLjla1ou5x3sB4a6qjTY/mrO3ijD2RsLGG9g5zrZnCw1AAt5rnjmOzTCNxibeJ+cZb3IsQ5uvcfZc76jGpa2brFNq0i6UHFFPK4MzOjedmyNLCe4H5T4Ap3deex19NUNsS033adwee+t1Mw7Fn0hDZXGSmOjXk3dF0zHdzO86jw23MU/DLuoOL4lHTxullNmt8ySdmgcyV2iqWuFwQR1BuPVUHiGY1VcYr/2VNYW5GQi7neQIHqkuRt0R5O2r3Z5/hhBuyEH4QORd+J3sE8pqRrBYCy6xxhosFsrMwQuU1Q1u5ASSv4rhj0zXPqgRYEEqjy8XSv/AHUTj37Lj+3VztmAeJKAHvGcTTATzbqD0I1C9BwqUuhicd3RsJ8S0ErxmqhrJMolbmZcFzQbEi+ov4L0TB+NYHubFIx1O42a0PtkPIAPGg80mVFlsWVrdCk0NkIQgAQhCABCEIAUcWYc6opJomfM9vw95aQ4DztbzVR4X4jiji7OQZHs+FwOhBGhBC9DcF5dxthrJMTY1zA0OiabjTtDmIJJ520CaJl8jubjmmabZgt4ONaZ2mcLtR8JU7QPgafILNTwhTP3jb/SP0VAS4q2CUaFpv4JfinCNPMPlF+oSTEuCuzOaCRzPAm3ol0HEVTSnLKRI0c2m5HiEOSXcFz4OOI8P1FG7NC8ub+E6+hU7DOKJXsNoyXi4AOgJHeps+LvqQAwEAjUnfwHRS8Pw0NGy8/N1bb1xf5OzD0drafH4EuFYfUlpzvEZeS55bZz3E7kuOg902peGYidWdo7q8l599E3DQ0X2AFyegA1K804p+0WSNjjTuylwJDubW3s238RRGM8j9zNZrHhXC5PQo6CPkBYXGnK248ll2GsOwKrP2TQyDD2vlJLppJJRm3Ic75vMglTvtFdM3D5n05c2SMxyfCbHKyRpd7XJ7gl6a2o0UvZtRLq8CY7drXa8wLg+PVLJsKewERvc0EWyP8AjZ+o9VQMN+0KcObUPOfbtRf52fe8HjcFeyxubIxrhq1wDmnuIuCtJJ43wzCKjlXYp2E01RA3R2RwJtkdcFv3b3381miqHxTSSv8Ai7Vxc6w2J/JWOop8vh1UOamBWNTi9oMqUItayQwp8RY5tw4WSLG+KmsOSP4n9BqotdhpscpIv00UXh2jihJMrhm/E+wv5ldOHqVJ6y4Zx5enlHmPKNIcNqqo3kcWNPIb+qe4fwlDHqRc9TqpE/EMLRZl3+AsPVL48fDnO7a7GaFpFyOdw4jZayz406sF0uVrauB4I4Y+gXN+MQN+8FBrMIZUQnszYubdkhBeAdwbE/EO5Q8N4Fhjb8ZMjz8z3cz0AGjW9wVxlsrMpR1dDyPFoXbOCRcW5JWtijGaSQhrAN7nZdqvhCLKS27T1BIUn7LqBglqHPBfLE5rWvcb2a4G4HQ6b9FTJSPQ6ZhaxoJuQ0AnqQLEoXayFBrRlCEIAEIQgAQhCABIuKOH21TBY5Jo9YpB908wRzabbJ6sEIAoFLxDLTOEVYwsdsHbsf3tdsVY6XFYni7XBS8Wha8Br2scLj52hzRrvY+XqkkkIZo2OJtukbbFaJWQ3ToRY/izqiR0cZtCw2uNC8jQknpysk8NCHvytGgOp7+iuYygaRx3P8Df0XeCNo2jjHgxoXn5ellPvLuejDqFBJJC+hog0DRTwLKSD/C3+kIc8AXIYANSSAAPE8k4dMoqkxvqr8C7EacyRSxg5S+N7Aehc0gH3XkuA/ZbVSStNc5rYYyPha4OdIBsBbRoPU6r0fEOLWAlsEbZTsXWysHgbXd5JQ+rq5N5SwdGAN991LyrHwnZ2w+n5M1Smtf3/wALjDEGta1os1oAAGwAFgB5LZ7Lggi4IIIOxBFiFRzhsh+aSU+L3fqsHDJR8ssgP87v1WPqI6H0VKtkVDiv7MqmOR5oR2kMh/d5mh0d/u/Fa46Ecl6tw3QugpIIZCC+KJrHEdQNfH/BVltbVxf7Uu7ngO/xTjDuMG6NnjEZ2zgZmnvNxdvut1k3VNnHLo5YrlDn9D9zQRYpZKzKbJ3HKHAEBhB1BABB80OAO7Wf0haLD+TjnmvwV9zLpViOHhwOiufZt/Az+kLDom/gZ/SFM+mUlyyVmrweTPhlY8Mbax2JO3cU2o8MLHtkf/a5TfKdGny7u9XieBn91F/7bVGq8pivla0iQN0AboWu6eAUrpdY3fKOn/2yktK4fB3pKlsjQ9ux9QRuCtpp2tFyUhhppy8spg0l3xHMcoFtM22+qbUnA73nNVTl4/u47tb5vOp8gF1457R5PMy49ZtIU1OJSVD+wpW53nc/dYPxOdyHurpwzgbaWHIDme45pH/icdz4cgpuHYdHAzJExrG9ALXPUncnxUtU2So0CFlCRQIQhAAhCEACEIQAIQhAEergzCyQVEJbvt1/zsrMQuU0II1VxlRMo2VNm/gpzAoOOVjaeZrTGSHi4c05db2Isbjp6qZTVLHAEZte4FYyzQcmr7HRGEmux1VK4mxF00xp2G0TNH2++7mD3DRXXtW9HH0C86pnZaiYO37Rx9XEj6rn6jJ7aR6v0rD/ACuclzFcDigw0ADRMmQAIgcLCy6hcR2ZMkpPkxkHRGQLZCDKyNUUocNteSR1VECFY3HmlUrt1cSJTcWqFeBYo6mlEbjeJ5tY/dJOhHQdV6A03XlmMPFxbqPqvRKGtaIo8wdctGxH5rqwZP6sx+o4vtyJcvuMFhRv9IM6P9lzfiQ+6z+o39gujePyeXq/gkyMuD0GpJ0A7yVTsWxoOnbEz9227s22d50Jt0A0CaYpWOc34jp0Gg9Ev4d4VNVL27n5YmXbYD4nG4J12A29Vg8zlNQj28mqhqtpFo4SpyXOk5WyjvO5+gVpC408DWNDWizWiwAXYLoiqRhOW0rMoQhUQCEIQAIQhAAhCxdAGULUvXI1TeWvhr77JWgO10XUUzu5ADxN/YfqtDc7uPlp9NUth0S3yAbmy5OqRyBPlb3Kr1ZxRSxCb4xng0c37xPJovqUywus7aGOXKW9o0Oyu3F1G9j1FvE1GahhaGgSMHaRkG97aObqBuCkGA19/hO/59Fd3ts5ruh9jofqkPEnDJc4zU+km7mbB/eOh+q5c+Nt7x7+TowZVH2s6tN1U+LMLLXGoj5D4/Ac0ww7Fvuvu1w0IOmqmTjt5Yofun4397WnRp89VGOsvtO/13h/kj4KrhWOAgap7DiIPNNcX4Qhm1aMjuo2VXquD6qP5DmHinPp5RZ0Q+odPl+9asdirHVYfWtHMKrSYdWN3jcuDqWqvYxuWaxyLll6fxIsNXigOg2SSuxUcliHAal+4t4p1hvCTGkGQ5j05LWGGb8HLk63Bj5XuZXeH6M1MpJ0ZGQXX0Pdp0Njqrs838OXgo2LUwiMcjBYAhjgNLtdYe267laPF6bOV9VLqOWAWrnWWkkwCgdq+V4jiaXOPIcu8nkFnPIkCRrUOdK9sbNXPNh+vgN16Pg9AIImRj7o1PUnVx8zdL+HOH204zOOaV3zO6D8Le76p6Ft0+Jx90u7/wBHNmyKXC7AsoWF1GBlCEIAEIQgDF1yfO0aX16bn0CjyN+IgknYjXTofp7rLRbQaD0UOTHRuag8gfPQfr7LQvcd3W8B+ZWVhTbHRrkHie/X6rdJv9aqPMWGpiDgSCC62o3FzoVBqeI5J3mKgY2Ut0fO+4hZ4f3h7gp2RWrLPZBCo+O8OVRj7R1RLUPa4OfCw9ixzB8zWZdc3TVdeAjEZqvsGyNiApxlkL8weBKZAc+oIuLpKXNBrwLuJ+FpayteWMbCxjBaUj96/S23p5K8YPHK2GNs5aZQ2ziz5dNreSmICaik7BytUaubfTropEDrtB7tfHmuJW9KdXDvv6/43Vx7kMW43w7FUakZJOT26Hz/ABDxSDBqCSnq8krg7NH8DhzAcbjXY6q8pZjOF9sAQ7JIw5mP3seYI5g9ELFBT3rke8tdfB1WVV6viX9mlbDVPizOGb4CSQNNXAjS/Jd5+L6dpFnF3gCbLoMywJdiNsw8ErxPjCFsZMZL3W0ABVXwPjJz3O/aGOYb6X6ctkhMuKEhm4tga4Nve/OxWmIcUsa3+yBkd0A/NBBM4leBAQeZAHqlRri45WAud0aLnxstou1myzPa14bqIyDl13vre/er9gM0L4g6FoYDo5oABDhu025rn6jDOdc0jowZVG+OSq4fwrPLYzHs2fhGrz+QVwwzC4oG5Y2gdTuT3knUqYXBQ5sVjbs7MejRm99gpx4YY+fPyOeVy7k5YukkuLPPytDe93xH0Gnuoc0znfM4nuvYegsFbyJGDyxQ9nxCNt7uFxyGp9tvNaPxWIAEvGovbc+guqbjlSWRiNvzS/C22lh9427h9VypYgxoaOQTjK+SPVZfKCtbKC5t7A21027vNSlWeF5rOczqLjy3+qsoVmsXasyhCEFEWpGrT/w+u3uFqF2qWXaeu48tVwaefVZvuNGUs4joZZqd8cMnZPd97XUc23GouOYTNYSqyux5zX1ZELKD9mbTTP8AgDyGuhEYBdJK2Q6k2B79VO4G4ljtFRCMl7A5pfHYxkR6CW97nNbfqe9R/tAw6plmbL+z9tTwNvlz/OT8xLB8VhpcDcBIMMr6Z8OcumZiHaZmGNhN3bNiY0DL2Y0GU2ssLqRrScT1TF8RZTwvlkNmsF/E7Bo7ybBLeDaF0cBklFpah7p5OoMmob5CwSGgZU1VVTsr2tYGRGdsTfvPa4NDpBc6i98o0V8C1XLsh8KgQhCogERmzh36fmPzQtH/AE19P8LoAnJDxXj37NGA0B00lxG3lfm938Ld+/Qc01ra1kUbpZHZWMaXE9wXm1fVktkrpxlc5vwM3yMHyR+PM95XRjjbshuiqVlMZ6nI4l7ge0medS53IHz5dAr5T4axrAMo21Vb4Noy4mR/zPJe7xPyj0VxLgNyumb8GZKwjBo3M1aNz9UuxjDom3sB0HjzTKixRkbH3cAb6Dnc91konzyuu1py8i7Tztv7LnbS7ktib/RLN7BMaaCCOMZiAbbc1JbhN/nefBunupVPQRs2aL9TqfdZyzx8EbEXAdYh4LZsj6eQvYbMfYP0vbo63+d1pgxsZG/heR7myYVMeZpB5iy17r9jR0kJdq8lx/iNx6beyyq4zGJGXhbEZHR2GbMGtDeVzvf9Fze+qkBLpRG065Yhrb+Z2uy43CVkNNlnWryOe3t/gl2DUDYWE3cTIQ4lxzO20F13qoJJf7KLUv8AmN7ZWczfv2CiuaElboSwS9tK6Wxyt+Bl/wAI5+Z19FObfr6J1QcK5BZzwBYaNHTxTWDAom/dLv5jf2C6UqNVjZW8GkyysOps6x3Oh0/O6vAWkcLW6NAHgLLcJm0I6oyhCEFGCoTBbToSPzHsQppUSUWf4i/obfQhRIaBBQFh50PgVJRV8MinkxKeV+dkMTOyjaSQ197HNbY89e9TeJ8IMsN4QGzwu7aIgWOdutrj8QuPNceBsZkqqcyS2ziV7dBYWBFtPArvxNjjqZrAyF80khIY1oJFx1PLdRxqVzZFwGmqJphV1DexIjMUcPNrXEFznnqSNByVlVZLMQlpQbxw1OfNlAuC3k072Kk8MYjUyB7aqHspGEC/3ZN7lovy/NCdcA15HiCuFVVNZvudgNVBfiTz8rbd7j+QVmbaXcbJDVYte5Dg1vLUXI8UPle75n+TdPdRqehjZ8rAPc+pUyhKXCZWPPCHLVi3GpHzsYwdpK1r2vy/dNrgXJ33va+4C4Y/gktWGMzthiaQXDV7jbW2mgVhWCVricoKrMcuX1HdJEHD8LbE3KHOPoPoudM2JzyyaUsJOjbZA7/j5+yYdoOWvhquFRAJAQ5ottrr0PLxTk3LyZEuajijsGNAO5O5PiTqtVXmiaEns3Z2g2yO1Fh+E7tU6kxyJzsjj2cn4HkC/wDKdiueUGjNpknEK+OFuaR2UXtz1PTRK5Mfc4f2MRd/E/4R6C5+ieuYCCCLg7g7JXVYSQP7BwYehGZv/wCfoiOvkSojYPI7tX57Zn2dpoNeieqqubJFK0uzONjfbYH7ttxqnMOMRnc2Pfou6LTXBpTqyNiEWSVjxoHENceQBIGY+F7+qeTYKyJozOLnE6D5Rbn49EkxaviLCLglSMExQzxBzz8TfgPL5RYeu/iVnndIf9W6GHl6KxYfSiNtrC51PilmEU13ZjqG/XknoWONeSsUeLCyysoWpsYWUIQAIQhAAo1WNj0PsdCpK5zsuCOosk+wEdBWrHXAPX/JWyzKKzFiUFPLJRwMEUpBkZfRkj3C+h66eymcK0E8UR/aZTJK9xebm4Zf7re5J61kOJTTQlrmGlLcs7SL5r6tHumePYzLS9mGU8k7S34nN3FrDa2/NQvkt/A/sqlj8UpxKhcxshjaH53C+QX6nYefcmUGOPkpHzxwSB4Dg2Jws4kfkteEqepbG59W8ukldnyaWjH4Rbx9k3zwJccnXHBYxv5Zsp8HCy4FMcZhzxOA3tceISYuBYHnoHanzI10WkTDIjqZB19NUF56b9f0ChzYpENGuznkGAu9xoFkTTv/AHcJHMGQ2/5QnZCiyVY31Oh6aa+K0lLWG7iALbuPTXmtXYHUSNIfNkuCB2YDbEjQ33S7hLhxls0t3v5l5Ljcb7q4ra/wNxa7kv8A0my/wB0mlvgaSND1OixK6pLXOZE2MBt7vJdsDbQWVuipWt+VoC4YvpE7vyj1e0J0hUik/sQL8ktR8Z3a34Rfpopw4dgtYsB7zv6qPU8Pl0xf2gDC/MRY5972B25bp+qaXgkTfsksP7t2dg+44n2duF2psRa45T8D/wALtPQ7FM7KNV0TJBZwBWcsSYnFEfEKTtG2vlcNWkbgpIKV7DlmLX5tWnKBtu3x/VNDBNF8h7Rn4XHUeDv1WHyRTtMbrtd+F3wuB6jr5LmnilEvFkljf4Fj2MaCbNbqNbAeK5cJS3llDfiabHTUX6d6lHhaK4zOeWg3ylxtcqTFVxUk9PE1otK/4v4RYgOP/Fl91nCDlJG+XqYzjpFdy9UNOGMAHn4qSsNWV2pUSlQIQhAwQhCABCEIAFghZQgCFaxcOhv5HX639EFbVA+IHqCPTUf9SwsmUhJws2mLJJKXUSSuLyb3zjca8v1TsKr8N4W6kmqQ9zGwzSB0QzC5JvcW9vJWhKJUgQhCZJhwuEok4dhc7M4X7jqB5bJusoAjU9BGz5WgeSkALKEAYUWhgDXvt+In+rX8ypSg19UInNcdnfCfEaj6n0VY/uJkuBooGMn+zA6yRj/mv+SxDibDzXLF6gFjdf8AaM+q3pmQtZXxl+QPGbp39PFSVX6fBLTB5kGRrs4FjmJ5Am9ra8t0+Dwm68EGyFqXhamUdUqA6WUWroWSCzh581ualo5rk+uaOaKYEQRTRbHtWdHfMB3O5+aRYtQuOeV2jyRl/hA+UX/zun8uMNHNIsaxppBF9eicMaUroR6Vg9Z20MUn42NcfG2vvdTVUfs1qXupMr2ubkkcG5mlt2mzgRfcalW5ZyVOjoXYEIQkMEIQgAQhCABCEIAj1Y+G/Sx9N/a4XNSnNuoce3hp6aLOXcaFfEuAsq4sjiWuBzMeN2uGx71jhiKpZDkqi1z2Eta4G+Zg2ce9N1hTSuyr4oyULV7gNzZAJOwJ9h7piMoWwhdzIHhr9f0W4phzu7x/Tb2TphZwLx/gNT6BbBrjs31NvZSmMA2WyeorIzac83egt7m6i4hgcUzbSAm2oOZ1x53TK6TYnxZRU9+2qoWEci8E+g1VJV2EK5+DXD9zUOb3PaHD1BBUKq4frbWBjfYg/MW7HoQtp/tbwluhqr/yxyu9w1bw/athTtqoDvMcjR7tWiySJcUVTiLHX0D2MqRkc9pc23xAgGx+XxCYYRUVNTE2aCJz433yuu0XsbHQm+4Ko322Y5BV1FO+nlbKxsLgS03AJeDY9DovVPsa/wDKKbxk/wDten6jI0ViXFXVVPDJNLCWxxtzON2mwHOwNyoHC2JS4j2n7NY9nbNmOT5r25a7L0Dj2DPh1Y3rTyezSfyXj/2D4xFBNVdtI2NjomODnuDRcPIO/P4gj1GPRHojOEqp3zTRt8A536KVBwN/eVD3dzWhvubrap+0zC2Gxq2Ej8Ic/wB2hcm/anhZ0/ah5skH/SlvIesRlBwZSt3a5/8AM4n22TalwuGP93Exvg0A+tkqoeOMPlt2dZCSeReGn0dZPYZg4XaQ4HYggj1CltspJG9lssArKQwQhCABCEIAEIQgAQhCAAqE8WcdCb2IsO6x+nupq1sk1YEUMceQHjr7D9VuKfqSfDQeykBZSUUOzkyEDYAf56roAsoVCCyEIQAKs8ecSPoKUzRwPndfKGtBs24PxvtqGi3JWZakIA+S+KPtBr60kSzOYw/7KO8bOehAN3eZKqa+0anA6aT95Twv/mjYfqEpqPs/w1+rqKDyZl/+KAPkRTKVmnivqOT7LMKP+5s8nSD6OQz7LMKH+6N/rk/7kCZ8xWVr4C4yqqKeNkTnSRPeA6C5cCHOs4tb912t9Oi96h+zjDG7UcXnd31KcYfw/TQG8NPFGRzaxoPrZAlFnkX2rcfVrJJaWOJ1PDqwyOaS6UEalrj8LWkE7XPgvHBbuX2bLA1ws5ocOhAP1S2p4Xo5PnpYHeMbP0QDR8jBZX1NL9nWGO3oovIEfQrh/wCGGF/+jZ/U/wD7k7FqfL6Y4Lj1RSOz08z4iNwD8B/mYfhPovpFn2ZYWP8Ac4/MvP1cp1NwTh8fyUcAI6sB+t0DpkL7NuKnYjRiaRmSRrjG+wORxABzsvyN/I3Cty5QwNaA1rQ1o2AAAHkF1SKBCEIAEIQgAQhCAP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828800" y="-944563"/>
            <a:ext cx="30480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857" y="1331431"/>
            <a:ext cx="1597943" cy="2086491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731" y="1360488"/>
            <a:ext cx="2808312" cy="2419350"/>
          </a:xfrm>
          <a:prstGeom prst="rect">
            <a:avLst/>
          </a:prstGeom>
        </p:spPr>
      </p:pic>
      <p:pic>
        <p:nvPicPr>
          <p:cNvPr id="1031" name="Picture 7" descr="E:\JN X CV\FAN ART\proffe_jimmy_neutron_by_naionmikato-d4hxo9q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875" y="1318543"/>
            <a:ext cx="1995686" cy="209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6128740" y="2948841"/>
            <a:ext cx="9476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7453245" y="3893309"/>
            <a:ext cx="3156484" cy="2547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bg1"/>
                </a:solidFill>
              </a:rPr>
              <a:t>Se trata de la capacidad natural de juzgar los acontecimientos y eventos de forma razonable.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1011178" y="3417922"/>
            <a:ext cx="4994767" cy="3173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Rectángulo"/>
          <p:cNvSpPr/>
          <p:nvPr/>
        </p:nvSpPr>
        <p:spPr>
          <a:xfrm>
            <a:off x="971910" y="3481089"/>
            <a:ext cx="51568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Se utilizan procedimientos para </a:t>
            </a:r>
            <a:r>
              <a:rPr lang="es-ES" sz="2400" dirty="0">
                <a:solidFill>
                  <a:schemeClr val="bg1"/>
                </a:solidFill>
              </a:rPr>
              <a:t>llegar a un </a:t>
            </a:r>
            <a:r>
              <a:rPr lang="es-ES" sz="2400" dirty="0" smtClean="0">
                <a:solidFill>
                  <a:schemeClr val="bg1"/>
                </a:solidFill>
              </a:rPr>
              <a:t>fin. Significa el </a:t>
            </a:r>
            <a:r>
              <a:rPr lang="es-ES" sz="2400" dirty="0">
                <a:solidFill>
                  <a:schemeClr val="bg1"/>
                </a:solidFill>
              </a:rPr>
              <a:t>camino que conduce a un </a:t>
            </a:r>
            <a:r>
              <a:rPr lang="es-ES" sz="2400" dirty="0" smtClean="0">
                <a:solidFill>
                  <a:schemeClr val="bg1"/>
                </a:solidFill>
              </a:rPr>
              <a:t>lugar. Las </a:t>
            </a:r>
            <a:r>
              <a:rPr lang="es-ES" sz="2400" dirty="0">
                <a:solidFill>
                  <a:schemeClr val="bg1"/>
                </a:solidFill>
              </a:rPr>
              <a:t>investigaciones científicas se </a:t>
            </a:r>
            <a:r>
              <a:rPr lang="es-ES" sz="2400" dirty="0" smtClean="0">
                <a:solidFill>
                  <a:schemeClr val="bg1"/>
                </a:solidFill>
              </a:rPr>
              <a:t>basan  </a:t>
            </a:r>
            <a:r>
              <a:rPr lang="es-ES" sz="2400" dirty="0">
                <a:solidFill>
                  <a:schemeClr val="bg1"/>
                </a:solidFill>
              </a:rPr>
              <a:t>en la observación y la experimentación, recopilación de datos, la comprobación de las hipótesis de </a:t>
            </a:r>
            <a:r>
              <a:rPr lang="es-ES" sz="2400" dirty="0" smtClean="0">
                <a:solidFill>
                  <a:schemeClr val="bg1"/>
                </a:solidFill>
              </a:rPr>
              <a:t>partida.</a:t>
            </a:r>
            <a:endParaRPr lang="es-MX" sz="2400" dirty="0">
              <a:solidFill>
                <a:schemeClr val="bg1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8" t="1503" r="2183" b="73896"/>
          <a:stretch/>
        </p:blipFill>
        <p:spPr>
          <a:xfrm>
            <a:off x="0" y="85021"/>
            <a:ext cx="1094705" cy="168713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9" t="6023" r="17322" b="5162"/>
          <a:stretch/>
        </p:blipFill>
        <p:spPr>
          <a:xfrm>
            <a:off x="10429654" y="0"/>
            <a:ext cx="1762346" cy="1573306"/>
          </a:xfrm>
          <a:prstGeom prst="rect">
            <a:avLst/>
          </a:prstGeom>
        </p:spPr>
      </p:pic>
      <p:sp>
        <p:nvSpPr>
          <p:cNvPr id="17" name="2 Rectángulo"/>
          <p:cNvSpPr/>
          <p:nvPr/>
        </p:nvSpPr>
        <p:spPr>
          <a:xfrm>
            <a:off x="2351584" y="-103239"/>
            <a:ext cx="7632848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ACERCAMIENTO A LA QUÍMICA</a:t>
            </a:r>
          </a:p>
          <a:p>
            <a:pPr algn="ctr"/>
            <a:r>
              <a:rPr lang="es-ES" sz="2400" b="1" dirty="0" smtClean="0">
                <a:ln/>
                <a:solidFill>
                  <a:schemeClr val="accent3"/>
                </a:solidFill>
              </a:rPr>
              <a:t>1.4 Método </a:t>
            </a:r>
            <a:r>
              <a:rPr lang="es-ES" sz="2400" b="1" dirty="0">
                <a:ln/>
                <a:solidFill>
                  <a:schemeClr val="accent3"/>
                </a:solidFill>
              </a:rPr>
              <a:t>Vs sentido común </a:t>
            </a:r>
          </a:p>
        </p:txBody>
      </p:sp>
      <p:sp>
        <p:nvSpPr>
          <p:cNvPr id="15" name="Corazón 14"/>
          <p:cNvSpPr/>
          <p:nvPr/>
        </p:nvSpPr>
        <p:spPr>
          <a:xfrm>
            <a:off x="83526" y="5923736"/>
            <a:ext cx="927652" cy="71561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Corazón 17"/>
          <p:cNvSpPr/>
          <p:nvPr/>
        </p:nvSpPr>
        <p:spPr>
          <a:xfrm>
            <a:off x="412218" y="6081036"/>
            <a:ext cx="682487" cy="510208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6145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2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8" t="1503" r="2183" b="73896"/>
          <a:stretch/>
        </p:blipFill>
        <p:spPr>
          <a:xfrm>
            <a:off x="0" y="85021"/>
            <a:ext cx="1094705" cy="168713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9" t="6023" r="17322" b="5162"/>
          <a:stretch/>
        </p:blipFill>
        <p:spPr>
          <a:xfrm>
            <a:off x="10429654" y="0"/>
            <a:ext cx="1762346" cy="1573306"/>
          </a:xfrm>
          <a:prstGeom prst="rect">
            <a:avLst/>
          </a:prstGeom>
        </p:spPr>
      </p:pic>
      <p:sp>
        <p:nvSpPr>
          <p:cNvPr id="9" name="2 Rectángulo"/>
          <p:cNvSpPr/>
          <p:nvPr/>
        </p:nvSpPr>
        <p:spPr>
          <a:xfrm>
            <a:off x="2351584" y="-103239"/>
            <a:ext cx="7632848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ACERCAMIENTO A LA QUÍMICA</a:t>
            </a:r>
          </a:p>
          <a:p>
            <a:pPr algn="ctr"/>
            <a:r>
              <a:rPr lang="es-ES" sz="2400" b="1" dirty="0" smtClean="0">
                <a:ln/>
                <a:solidFill>
                  <a:schemeClr val="accent3"/>
                </a:solidFill>
              </a:rPr>
              <a:t>1.4 Método </a:t>
            </a:r>
            <a:r>
              <a:rPr lang="es-ES" sz="2400" b="1" dirty="0">
                <a:ln/>
                <a:solidFill>
                  <a:schemeClr val="accent3"/>
                </a:solidFill>
              </a:rPr>
              <a:t>Vs sentido común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290945" y="1922318"/>
            <a:ext cx="5766954" cy="2389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/>
              <a:t>El Método: "Es </a:t>
            </a:r>
            <a:r>
              <a:rPr lang="es-MX" sz="2000" dirty="0"/>
              <a:t>una especie de brújula en la que no se produce automáticamente el saber, pero que evita perdernos en el caos aparente de los fenómenos, aunque solo sea porque nos indica </a:t>
            </a:r>
            <a:r>
              <a:rPr lang="es-MX" sz="2000" dirty="0" smtClean="0"/>
              <a:t>como </a:t>
            </a:r>
            <a:r>
              <a:rPr lang="es-MX" sz="2000" dirty="0"/>
              <a:t>no sucumbir en el embrujo de nuestros prejuicios predilectos</a:t>
            </a:r>
            <a:r>
              <a:rPr lang="es-MX" sz="2000" dirty="0" smtClean="0"/>
              <a:t>."</a:t>
            </a:r>
            <a:endParaRPr lang="es-MX" sz="1600" dirty="0"/>
          </a:p>
        </p:txBody>
      </p:sp>
      <p:sp>
        <p:nvSpPr>
          <p:cNvPr id="6" name="5 Rectángulo"/>
          <p:cNvSpPr/>
          <p:nvPr/>
        </p:nvSpPr>
        <p:spPr>
          <a:xfrm>
            <a:off x="6452754" y="1573306"/>
            <a:ext cx="5185064" cy="4881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000" dirty="0" smtClean="0"/>
              <a:t>«Método» no es lo mismo que «Técnica»</a:t>
            </a:r>
            <a:endParaRPr lang="es-MX" sz="2000" dirty="0"/>
          </a:p>
          <a:p>
            <a:r>
              <a:rPr lang="es-MX" sz="2000" dirty="0"/>
              <a:t>La </a:t>
            </a:r>
            <a:r>
              <a:rPr lang="es-MX" sz="2000" b="1" dirty="0"/>
              <a:t>técnica</a:t>
            </a:r>
            <a:r>
              <a:rPr lang="es-MX" sz="2000" dirty="0"/>
              <a:t> consiste en las acciones precisas para llevar a cabo un método. </a:t>
            </a:r>
            <a:r>
              <a:rPr lang="es-MX" sz="2000" dirty="0" smtClean="0"/>
              <a:t>Ejemplo: Todos </a:t>
            </a:r>
            <a:r>
              <a:rPr lang="es-MX" sz="2000" dirty="0"/>
              <a:t>los tenistas poseen una técnica (revés, servicio, forma de colocar los pies o sostener la raqueta</a:t>
            </a:r>
            <a:r>
              <a:rPr lang="es-MX" sz="2000" dirty="0" smtClean="0"/>
              <a:t>, etc.), </a:t>
            </a:r>
            <a:r>
              <a:rPr lang="es-MX" sz="2000" dirty="0"/>
              <a:t>se trata de una habilidad natural o conseguida a partir de un arduo trabajo y que se utiliza en función de un método (fatigar al adversario, jugar desde el fondo o pegado a la red, </a:t>
            </a:r>
            <a:r>
              <a:rPr lang="es-MX" sz="2000" dirty="0" err="1"/>
              <a:t>etc</a:t>
            </a:r>
            <a:r>
              <a:rPr lang="es-MX" sz="2000" dirty="0"/>
              <a:t>). En pocas palabras, en el método </a:t>
            </a:r>
            <a:r>
              <a:rPr lang="es-MX" sz="2000" b="1" dirty="0"/>
              <a:t>se organizan y estructuran las técnicas</a:t>
            </a:r>
            <a:r>
              <a:rPr lang="es-MX" sz="2000" dirty="0"/>
              <a:t> concretas que servirán para conseguir un objetivo determinado, en el caso del tenis, ganar el partido</a:t>
            </a:r>
            <a:r>
              <a:rPr lang="es-MX" sz="2000" dirty="0" smtClean="0"/>
              <a:t>.</a:t>
            </a:r>
            <a:endParaRPr lang="es-MX" sz="2000" dirty="0"/>
          </a:p>
        </p:txBody>
      </p:sp>
      <p:pic>
        <p:nvPicPr>
          <p:cNvPr id="1026" name="Picture 2" descr="https://encrypted-tbn0.gstatic.com/images?q=tbn:ANd9GcSAifN33RdlRpLj4Bo66dIK8QmiarHJa3Bunbp5qryaz7zX0lto1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05" y="4519107"/>
            <a:ext cx="4692499" cy="193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lm.nih.gov/medlineplus/spanish/ency/images/ency/fullsize/15180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" b="10342"/>
          <a:stretch/>
        </p:blipFill>
        <p:spPr bwMode="auto">
          <a:xfrm>
            <a:off x="1761204" y="857172"/>
            <a:ext cx="3647209" cy="98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711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1.gstatic.com/images?q=tbn:ANd9GcTaWvidAh1PMwlx-VgSXS0nOc8T1VMT_pZrekLsxI26WHYwisMhlQ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8" t="8839" b="12945"/>
          <a:stretch/>
        </p:blipFill>
        <p:spPr bwMode="auto">
          <a:xfrm>
            <a:off x="547352" y="5031007"/>
            <a:ext cx="246558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399505" y="1148765"/>
            <a:ext cx="894496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chemeClr val="accent4">
                    <a:lumMod val="75000"/>
                  </a:schemeClr>
                </a:solidFill>
              </a:rPr>
              <a:t>El sentido común es el conocimiento que se adquiere por medio de la experiencia y a través de los sentidos, de una manera espontánea, dispersa, acrítica y convencional</a:t>
            </a:r>
            <a:r>
              <a:rPr lang="es-MX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s-MX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MX" dirty="0">
                <a:solidFill>
                  <a:schemeClr val="bg1"/>
                </a:solidFill>
              </a:rPr>
              <a:t/>
            </a:r>
            <a:br>
              <a:rPr lang="es-MX" dirty="0">
                <a:solidFill>
                  <a:schemeClr val="bg1"/>
                </a:solidFill>
              </a:rPr>
            </a:br>
            <a:r>
              <a:rPr lang="es-MX" b="1" u="sng" dirty="0" smtClean="0">
                <a:solidFill>
                  <a:schemeClr val="accent1">
                    <a:lumMod val="75000"/>
                  </a:schemeClr>
                </a:solidFill>
              </a:rPr>
              <a:t>Espontaneo: </a:t>
            </a:r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se </a:t>
            </a: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da sin haberlo buscado conscientemente; o bien, es producto de la necesidad de dar solución inmediata a </a:t>
            </a:r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problemas particulares</a:t>
            </a:r>
            <a:r>
              <a:rPr lang="es-MX" dirty="0" smtClean="0">
                <a:solidFill>
                  <a:schemeClr val="bg1"/>
                </a:solidFill>
              </a:rPr>
              <a:t>.</a:t>
            </a:r>
            <a:r>
              <a:rPr lang="es-MX" dirty="0">
                <a:solidFill>
                  <a:schemeClr val="bg1"/>
                </a:solidFill>
              </a:rPr>
              <a:t/>
            </a:r>
            <a:br>
              <a:rPr lang="es-MX" dirty="0">
                <a:solidFill>
                  <a:schemeClr val="bg1"/>
                </a:solidFill>
              </a:rPr>
            </a:br>
            <a:endParaRPr lang="es-MX" dirty="0">
              <a:solidFill>
                <a:srgbClr val="00B050"/>
              </a:solidFill>
            </a:endParaRPr>
          </a:p>
          <a:p>
            <a:pPr algn="just"/>
            <a:r>
              <a:rPr lang="es-MX" b="1" u="sng" dirty="0">
                <a:solidFill>
                  <a:srgbClr val="00B050"/>
                </a:solidFill>
              </a:rPr>
              <a:t>Disperso: </a:t>
            </a:r>
            <a:r>
              <a:rPr lang="es-MX" dirty="0">
                <a:solidFill>
                  <a:srgbClr val="00B050"/>
                </a:solidFill>
              </a:rPr>
              <a:t>Porque el conocimiento ordinario de sentido común se limita a explicar los hechos aisladamente.</a:t>
            </a:r>
          </a:p>
          <a:p>
            <a:pPr algn="just"/>
            <a:endParaRPr lang="es-MX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s-MX" b="1" u="sng" dirty="0">
                <a:solidFill>
                  <a:schemeClr val="accent1">
                    <a:lumMod val="75000"/>
                  </a:schemeClr>
                </a:solidFill>
              </a:rPr>
              <a:t>Convencional: </a:t>
            </a: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Debido a que este tipo de conocimiento se basa en la tradición o consenso de la mayoría; es decir, la vigencia de este tipo de conocimientos se debe al acuerdo común de quienes lo comparten y utilizan ..." </a:t>
            </a:r>
            <a:br>
              <a:rPr lang="es-MX" dirty="0">
                <a:solidFill>
                  <a:schemeClr val="accent1">
                    <a:lumMod val="75000"/>
                  </a:schemeClr>
                </a:solidFill>
              </a:rPr>
            </a:br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AutoShape 2" descr="data:image/jpeg;base64,/9j/4AAQSkZJRgABAQAAAQABAAD/2wCEAAkGBxQTEhQUEhQWFBQWGR0VGRgYGBQZFhkVFRwYFxcYGhceHSggHBolHRYUIjEiJSorLy4uGR8zODUtOjQtLjABCgoKDg0OGxAQGzAmHyQvLCsvNyw0LCwsLC0sLCwsLDQsLCwsLCwsNCwsLCwsLCwsLCwsLCwsLCwtNywsLCwsLP/AABEIAGAAoAMBIgACEQEDEQH/xAAbAAACAwEBAQAAAAAAAAAAAAAEBQIDBgABB//EADsQAAIBAgQDBAgCCgMBAAAAAAECEQADBBIhMQVBURMiYXEGFiMyQoGRoRTwBxVSU2JyscHR8UOCkjP/xAAaAQABBQEAAAAAAAAAAAAAAAAEAQIDBQYA/8QAKBEAAgIBBAEEAgIDAAAAAAAAAQIAAxEEEiExQQUTIlEUYaGxI4GR/9oADAMBAAIRAxEAPwA7gOAW6gnemj8BtgEnYa7dKD9Em7vyrRZqtlUETKWuwc8xQ/A7QEyD5QfqBUvV9KaZ67PShB5jDafEV+r6V3q+n5FNc9dmpdoie433FXq+ld6vpTXNXheu2rO9x/uK/V9KqXg1ssVgiOZVsp8jGtOs9dmpCgiraQeYn/USSARvzAkaf0qfq8nhTXNXZ64KAOYrWsTxE97gdtQSdh0BJ+grrXA7bCR9wQfoacZq7PS7RE91oq9X0rvV9Kalq7PXbVie48Ver6fkV3q+n5FNc9dnrtone4/3FXq+lAcY4YlpJA1rR56T+kzdz5GmsoxH1u5YZgHoq/d+VaDtKy/ou/d+VOcQ5y6eExvl5x4xNIW2VlsdSR691mIYt0sStsZiN/2V/mPXwGtU4tLtp0ZnDW2ORhlAysfcIPSdNSdxWW9OeM4/DPZt4G2Pw7gMhtozszDvMrbkaCepE69CuAemTcQL4W5hXs3GtsS2uQRsYIBGsdayN3qOuZ1vUj2x2M84/c0lfpenWsoeSfM1HaV3aUs4fi89tW3Ox/mGh+4NEdpWxrYOoYeZlnr2sV+oQ94yAoljsP6k9AOZrsTw11HaI7NcAkiTkcfshdh4EfOazvpJhGu2ntLf7B7rAW2zBQxgDsWO4BMkEczFCcM9Dsdh2tu3EfZWyrMpzRkWCRJMRArJ+r6q4XACzZg8DB5ml9N0VJpyRnP8TV4XFB1DLsfqDzB8RVvaUnweIV7t65aPsnIgRBzAd599A3SOU0dnrTaO1raFdhgkSg1VIrtZV5EuuXzIVRmc7Dy3JPJR1r1eFW71vMX7RjJFxT3VYGO5GwBHnSfiuC7a3ds9obXbKFFwGMrqZVT/AANMH/VZ+z+jnG2Aow/EGWB7vfCjmYEx9qy/rV7PZ7bW+3jr9/7mg9K01Qr37ck9/qbHh+JJBV/fQ5W8xz+cUV2lKcRiAcSvZ9+Ey3nHuZ1jKJ5t1jbnRnaVoPS7nu0ys/f9yk9QoSu8hepe97XKurRPgAN2Y8lFVYjhCXbQe2+e7GdLoI3IkZI2Q6aDcbzSrjVpLlq5Zu3Ozt38qZwYZLkwk9UJ0I8fGl2C/RvawrW7xxl5VtZWYEqEJWCRIIhSeWvzrP8ArOos97a7lMHgAdy79L01XtbgM57/AFNLw/HdogbY7EdGGjD61c97YAFmOgA5/wCB40qwDE3L1wCLdx8yA77QzHwJAPzNSx2JVPfLBLgNlioOZVf4wRtlMEnaKvjfd+ELQPliU/41Z1ewn45jG3gbWJtNmdbsysqZRGUx3epBG/hyrPY7EE2cr+/bJRusjb7RrStv0W2bFrtPxt20yiWcZQvyiDHzNE8TvG4bl0ArbZVVQwIcm3IztOoPKDVF6VazahmWwuD3kYxLrX6etaQMYI6nejT935U7a8Np/wBfkis3wC7CE9BTu4Llq4xPs2ylGDRoGG4IPQgggkVqd+F4lKa8vk9S/hXHhYD/AIllt288WZ96Tup8SZIHmKji+K3bzd32Fs6THtrgMzDfAB3dIkyTyrxbXcZimgyqJGgJYHSecKdR1oW5dEtIYmAUiInWc0/2I51SD0bTm83nnPjxLL860VivqG2UCAKogDYCrM9Ch64PvEmBOgJ0G50G3jV+CFGB1KbaSfue3bVpsplbhaSw/d5YCqVOoaSxmOlDlbt1it+5msiCiD4gCy+0PxEFDp5TNWXMQBzH1AHmSdAPzqavTvhexm4VBDADvd52dWC75JcrPIjWJoK2mhmBsAJENre3aQnAlirbFtDPtM7LkgEC2AIMg6AGYmPeMCvc9C3O5bS9mRrVyR2iyFDqxRrZJ5gqdTvyqj9ZW/3i/wDoURW6gdyC9GLciE42HR1ackQ5BgifdAPIkx4xJ5VTdvYlreR70WoMZQRdZFLIM7zzytsAYFULfQkv2wW2Sob3SpYAFY5loA2PmQJom5iUAV1b2bIMpJBPsibbjTScy5v+9CX0UX2A2AHHUKqd6qvge5ZgHUIAoyqJAHQA6fOIontKVHiaFgS9tVVFtgKRqFHvN471I8UtfvF+s0YlihYFahLE9yXFEV2QPBRWDMpEyTKqdoMHl4zyr21hHYqL1xruSSqMBlTuFgMoEsVmJadqoxGOt5WYkMF8pzMDCrOzNB8hJ5VKxjLi2+2fNabOe0eNEvXMxa2AdSvvqDBEAa7UPatVj5YAkdZhdRdE44jIXdJoe65ziVPKDm7o17wYRrsu8UHh+IWVUKLiwBGp/OtXLxK1zZCADoT3c0d0N/DMSduuk1O7oUxmD1qd8m3DTcdEZ3fNHZ22Ps1zAldAsxlg6zE8hVXpT3S69CwmQdV7v3iaqtYnIqi85Fww8sYZs4nMI0ymTGXSNtKB4xxC2UhXGn5570PUldY+OBCLXZjtbPEo4CZWOREfWnuKxpYIf+RF7MNIym2JKabi4CcuYfD41m+BPpRF9u0FwIwLL3QDsrxMn+LUeWlS4BGYmSGOIXa4qi5hOYxDgBu/z3HeBkSG6xvrRchsPdvWiylLi24uZWntBmzDLGg6EDY7VmFsXxIYEA/ugh+ubWfrR+I9IGvW1w73WUW4+BUc5RAzMF1iTHz3oG2+xSeMSdEUjB5nuIxTxJdoOkIonpoYJ+9NfRniow94XLmd7bAo4licrACcu2kbRr9KTYaOTlv+0+P96k6ZjBkDwaNjPL/NBG9ye4ijYepPG4e2My2tUnukgAt0Zgeccjt5yahaIWCIQxyIBE7iQflVQwVsk6ZjucxY/WT9q9GEtz7if+V2FNLknmLnmFWuI3Baa1bb2bkF07sSsGdpkEDY6xR/B+CNiA+W5ZVk+F2ylpG66bUsS2o2AHlFVnB2yQxRSd5IBP1rg/PM7cCflDuMWmtZLNzKGQdoQHUgtcJ5gwQFCDzBq3ht3tcuHKdquYuBbBN22TAd0Kz3YiVIIP0pacImvcXXfujlqKtw65Gz25RoIzISjQdxmBBilD85jt4zmE8SwfY3rtoycjFQSIJHwkjqVKn51PBrhyji7eFi9I7Mv/8AIjmGYAlTPPy3oJrQLFyJY6ljqxPUk6k+Jrw4dZnKs9YE0m/nMbuAOcS3G4m2D2a3bbqm7owKO7AFmB6Cco/l8TTTgdi9iFvIJ7O4qKbrnNlNsyuTNOZgNByGs8hSLFIcukDUEyPhB7w+lPMZ+s3YNwy5YXDBVVUOSVYDWZU/Wdd6D1d9g+KMFz5PQh+jqV8sf+Qbj3DfwrAM0oRKsQNTzBAG4/vRfo5wm3iALr3rPZBiLiNcKNlAPONj/ShOGJixgbn6yIzFs2HB1vZ5Mgx8OojoJmBQRQdBTtJa2CrnJHkdGR6lErfIHf8AEu4txNbl92Ypocii3JthE7qBDAlYApVxQgrprTGgOLe7RO7JzBM5bMr4I+lMrdzeBGvSJ8fHzpNwd9KZB6vl6kDjkwnPVdshbgYj3oU+ewPhvFV9pVd+GUqdiIpl6CxCsk09hqcNCMqNnU2wHEAjmV+FlP1APURQjq6MAjgrEhXmY6Bt+m9E4W5n1aCy6A8xO81G4RJMzy8uf96zZJRiJp2qruUEiV2MaC2RhlbxiD5Hn5VdkAOi789NKXYpQwg/mDVOHxrWoDS1v5ll/wAga1Kp3Sq1GhK8pHnyrw+FRtXQwBUgg9K91nlH3pZXEYkgK6Na9qDoD+Yrok50BieWtSroqInnXTp4W0k/ajbOLu2GU4aCCi9oCYQEuy66GWOp690/OP4C52LX8sWlIEnQmSFlRzALCTsJ3q65hW/Ci5Cwbyof2sii+VaPFmcT4U40q4w4yITQzVnIgmIxVy6c91szH6AdFHIVCvD9K9AqNVVRhRxIHcucme0v4v7tHM0cv6UDxf3aeO5ydxbwl9KYG5SLCYnKKvPEAeVXYbic1ZJjftK8z0pHEANhFe/rHwp2+J7R+o0sn2n8w35ykkDxkE/Sp4zEKmrHKCYnlPieVIsRxOAGG6kEaT4R9zRT8SkajzFU+rr/AMmR1LzRWYq2nxLPxAfY6EaHqQSD8xFU3WoPt1DFgIJ08NKoucQnbkdaiFfPEJ3jzL7GIe1JQxJJjdZM7jl8qecP40lwhW7j9DsT/Cee1ZS5itdvsaFu35EweoqbZnuBX0VvyO59JJqKPPIjzFYzhvpK9sKjjMo0n4gP71oLfGARI1BphrIlY9LKY0rjS0cW8K8bigNN2mR7DNG3GbpdGeHCJ2OQiEa0QAyEDrA16gHlVWEbPcZIyi4vZKJJVYOa0NddHAEnU5mPM1mDeQ75jPVnPh1rrF62jBkXKw2ZSwYdIIMipBnzJhu8zV3eEX0sm89sogIXv91iT0U6n/dAmlF/iGchrjXLjDYvcuuRPQsxgVI8U00/zTWX6kbJ9CNaA4v7tVjitD43GBxH+aQKZyqQZ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1" y="-547688"/>
            <a:ext cx="1914525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4" descr="data:image/jpeg;base64,/9j/4AAQSkZJRgABAQAAAQABAAD/2wCEAAkGBxQTEhQUEhQWFBQWGR0VGRgYGBQZFhkVFRwYFxcYGhceHSggHBolHRYUIjEiJSorLy4uGR8zODUtOjQtLjABCgoKDg0OGxAQGzAmHyQvLCsvNyw0LCwsLC0sLCwsLDQsLCwsLCwsNCwsLCwsLCwsLCwsLCwsLCwtNywsLCwsLP/AABEIAGAAoAMBIgACEQEDEQH/xAAbAAACAwEBAQAAAAAAAAAAAAAEBQIDBgABB//EADsQAAIBAgQDBAgCCgMBAAAAAAECEQADBBIhMQVBURMiYXEGFiMyQoGRoRTwBxVSU2JyscHR8UOCkjP/xAAaAQABBQEAAAAAAAAAAAAAAAAEAQIDBQYA/8QAKBEAAgIBBAEEAgIDAAAAAAAAAQIAAxEEEiExQQUTIlEUYaGxI4GR/9oADAMBAAIRAxEAPwA7gOAW6gnemj8BtgEnYa7dKD9Em7vyrRZqtlUETKWuwc8xQ/A7QEyD5QfqBUvV9KaZ67PShB5jDafEV+r6V3q+n5FNc9dmpdoie433FXq+ld6vpTXNXheu2rO9x/uK/V9KqXg1ssVgiOZVsp8jGtOs9dmpCgiraQeYn/USSARvzAkaf0qfq8nhTXNXZ64KAOYrWsTxE97gdtQSdh0BJ+grrXA7bCR9wQfoacZq7PS7RE91oq9X0rvV9Kalq7PXbVie48Ver6fkV3q+n5FNc9dnrtone4/3FXq+lAcY4YlpJA1rR56T+kzdz5GmsoxH1u5YZgHoq/d+VaDtKy/ou/d+VOcQ5y6eExvl5x4xNIW2VlsdSR691mIYt0sStsZiN/2V/mPXwGtU4tLtp0ZnDW2ORhlAysfcIPSdNSdxWW9OeM4/DPZt4G2Pw7gMhtozszDvMrbkaCepE69CuAemTcQL4W5hXs3GtsS2uQRsYIBGsdayN3qOuZ1vUj2x2M84/c0lfpenWsoeSfM1HaV3aUs4fi89tW3Ox/mGh+4NEdpWxrYOoYeZlnr2sV+oQ94yAoljsP6k9AOZrsTw11HaI7NcAkiTkcfshdh4EfOazvpJhGu2ntLf7B7rAW2zBQxgDsWO4BMkEczFCcM9Dsdh2tu3EfZWyrMpzRkWCRJMRArJ+r6q4XACzZg8DB5ml9N0VJpyRnP8TV4XFB1DLsfqDzB8RVvaUnweIV7t65aPsnIgRBzAd599A3SOU0dnrTaO1raFdhgkSg1VIrtZV5EuuXzIVRmc7Dy3JPJR1r1eFW71vMX7RjJFxT3VYGO5GwBHnSfiuC7a3ds9obXbKFFwGMrqZVT/AANMH/VZ+z+jnG2Aow/EGWB7vfCjmYEx9qy/rV7PZ7bW+3jr9/7mg9K01Qr37ck9/qbHh+JJBV/fQ5W8xz+cUV2lKcRiAcSvZ9+Ey3nHuZ1jKJ5t1jbnRnaVoPS7nu0ys/f9yk9QoSu8hepe97XKurRPgAN2Y8lFVYjhCXbQe2+e7GdLoI3IkZI2Q6aDcbzSrjVpLlq5Zu3Ozt38qZwYZLkwk9UJ0I8fGl2C/RvawrW7xxl5VtZWYEqEJWCRIIhSeWvzrP8ArOos97a7lMHgAdy79L01XtbgM57/AFNLw/HdogbY7EdGGjD61c97YAFmOgA5/wCB40qwDE3L1wCLdx8yA77QzHwJAPzNSx2JVPfLBLgNlioOZVf4wRtlMEnaKvjfd+ELQPliU/41Z1ewn45jG3gbWJtNmdbsysqZRGUx3epBG/hyrPY7EE2cr+/bJRusjb7RrStv0W2bFrtPxt20yiWcZQvyiDHzNE8TvG4bl0ArbZVVQwIcm3IztOoPKDVF6VazahmWwuD3kYxLrX6etaQMYI6nejT935U7a8Np/wBfkis3wC7CE9BTu4Llq4xPs2ylGDRoGG4IPQgggkVqd+F4lKa8vk9S/hXHhYD/AIllt288WZ96Tup8SZIHmKji+K3bzd32Fs6THtrgMzDfAB3dIkyTyrxbXcZimgyqJGgJYHSecKdR1oW5dEtIYmAUiInWc0/2I51SD0bTm83nnPjxLL860VivqG2UCAKogDYCrM9Ch64PvEmBOgJ0G50G3jV+CFGB1KbaSfue3bVpsplbhaSw/d5YCqVOoaSxmOlDlbt1it+5msiCiD4gCy+0PxEFDp5TNWXMQBzH1AHmSdAPzqavTvhexm4VBDADvd52dWC75JcrPIjWJoK2mhmBsAJENre3aQnAlirbFtDPtM7LkgEC2AIMg6AGYmPeMCvc9C3O5bS9mRrVyR2iyFDqxRrZJ5gqdTvyqj9ZW/3i/wDoURW6gdyC9GLciE42HR1ackQ5BgifdAPIkx4xJ5VTdvYlreR70WoMZQRdZFLIM7zzytsAYFULfQkv2wW2Sob3SpYAFY5loA2PmQJom5iUAV1b2bIMpJBPsibbjTScy5v+9CX0UX2A2AHHUKqd6qvge5ZgHUIAoyqJAHQA6fOIontKVHiaFgS9tVVFtgKRqFHvN471I8UtfvF+s0YlihYFahLE9yXFEV2QPBRWDMpEyTKqdoMHl4zyr21hHYqL1xruSSqMBlTuFgMoEsVmJadqoxGOt5WYkMF8pzMDCrOzNB8hJ5VKxjLi2+2fNabOe0eNEvXMxa2AdSvvqDBEAa7UPatVj5YAkdZhdRdE44jIXdJoe65ziVPKDm7o17wYRrsu8UHh+IWVUKLiwBGp/OtXLxK1zZCADoT3c0d0N/DMSduuk1O7oUxmD1qd8m3DTcdEZ3fNHZ22Ps1zAldAsxlg6zE8hVXpT3S69CwmQdV7v3iaqtYnIqi85Fww8sYZs4nMI0ymTGXSNtKB4xxC2UhXGn5570PUldY+OBCLXZjtbPEo4CZWOREfWnuKxpYIf+RF7MNIym2JKabi4CcuYfD41m+BPpRF9u0FwIwLL3QDsrxMn+LUeWlS4BGYmSGOIXa4qi5hOYxDgBu/z3HeBkSG6xvrRchsPdvWiylLi24uZWntBmzDLGg6EDY7VmFsXxIYEA/ugh+ubWfrR+I9IGvW1w73WUW4+BUc5RAzMF1iTHz3oG2+xSeMSdEUjB5nuIxTxJdoOkIonpoYJ+9NfRniow94XLmd7bAo4licrACcu2kbRr9KTYaOTlv+0+P96k6ZjBkDwaNjPL/NBG9ye4ijYepPG4e2My2tUnukgAt0Zgeccjt5yahaIWCIQxyIBE7iQflVQwVsk6ZjucxY/WT9q9GEtz7if+V2FNLknmLnmFWuI3Baa1bb2bkF07sSsGdpkEDY6xR/B+CNiA+W5ZVk+F2ylpG66bUsS2o2AHlFVnB2yQxRSd5IBP1rg/PM7cCflDuMWmtZLNzKGQdoQHUgtcJ5gwQFCDzBq3ht3tcuHKdquYuBbBN22TAd0Kz3YiVIIP0pacImvcXXfujlqKtw65Gz25RoIzISjQdxmBBilD85jt4zmE8SwfY3rtoycjFQSIJHwkjqVKn51PBrhyji7eFi9I7Mv/8AIjmGYAlTPPy3oJrQLFyJY6ljqxPUk6k+Jrw4dZnKs9YE0m/nMbuAOcS3G4m2D2a3bbqm7owKO7AFmB6Cco/l8TTTgdi9iFvIJ7O4qKbrnNlNsyuTNOZgNByGs8hSLFIcukDUEyPhB7w+lPMZ+s3YNwy5YXDBVVUOSVYDWZU/Wdd6D1d9g+KMFz5PQh+jqV8sf+Qbj3DfwrAM0oRKsQNTzBAG4/vRfo5wm3iALr3rPZBiLiNcKNlAPONj/ShOGJixgbn6yIzFs2HB1vZ5Mgx8OojoJmBQRQdBTtJa2CrnJHkdGR6lErfIHf8AEu4txNbl92Ypocii3JthE7qBDAlYApVxQgrprTGgOLe7RO7JzBM5bMr4I+lMrdzeBGvSJ8fHzpNwd9KZB6vl6kDjkwnPVdshbgYj3oU+ewPhvFV9pVd+GUqdiIpl6CxCsk09hqcNCMqNnU2wHEAjmV+FlP1APURQjq6MAjgrEhXmY6Bt+m9E4W5n1aCy6A8xO81G4RJMzy8uf96zZJRiJp2qruUEiV2MaC2RhlbxiD5Hn5VdkAOi789NKXYpQwg/mDVOHxrWoDS1v5ll/wAga1Kp3Sq1GhK8pHnyrw+FRtXQwBUgg9K91nlH3pZXEYkgK6Na9qDoD+Yrok50BieWtSroqInnXTp4W0k/ajbOLu2GU4aCCi9oCYQEuy66GWOp690/OP4C52LX8sWlIEnQmSFlRzALCTsJ3q65hW/Ci5Cwbyof2sii+VaPFmcT4U40q4w4yITQzVnIgmIxVy6c91szH6AdFHIVCvD9K9AqNVVRhRxIHcucme0v4v7tHM0cv6UDxf3aeO5ydxbwl9KYG5SLCYnKKvPEAeVXYbic1ZJjftK8z0pHEANhFe/rHwp2+J7R+o0sn2n8w35ykkDxkE/Sp4zEKmrHKCYnlPieVIsRxOAGG6kEaT4R9zRT8SkajzFU+rr/AMmR1LzRWYq2nxLPxAfY6EaHqQSD8xFU3WoPt1DFgIJ08NKoucQnbkdaiFfPEJ3jzL7GIe1JQxJJjdZM7jl8qecP40lwhW7j9DsT/Cee1ZS5itdvsaFu35EweoqbZnuBX0VvyO59JJqKPPIjzFYzhvpK9sKjjMo0n4gP71oLfGARI1BphrIlY9LKY0rjS0cW8K8bigNN2mR7DNG3GbpdGeHCJ2OQiEa0QAyEDrA16gHlVWEbPcZIyi4vZKJJVYOa0NddHAEnU5mPM1mDeQ75jPVnPh1rrF62jBkXKw2ZSwYdIIMipBnzJhu8zV3eEX0sm89sogIXv91iT0U6n/dAmlF/iGchrjXLjDYvcuuRPQsxgVI8U00/zTWX6kbJ9CNaA4v7tVjitD43GBxH+aQKZyqQZ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676401" y="-395288"/>
            <a:ext cx="1914525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220" y="4870922"/>
            <a:ext cx="3816424" cy="158417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8" t="1503" r="2183" b="73896"/>
          <a:stretch/>
        </p:blipFill>
        <p:spPr>
          <a:xfrm>
            <a:off x="0" y="85021"/>
            <a:ext cx="1094705" cy="168713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9" t="6023" r="17322" b="5162"/>
          <a:stretch/>
        </p:blipFill>
        <p:spPr>
          <a:xfrm>
            <a:off x="10429654" y="0"/>
            <a:ext cx="1762346" cy="1573306"/>
          </a:xfrm>
          <a:prstGeom prst="rect">
            <a:avLst/>
          </a:prstGeom>
        </p:spPr>
      </p:pic>
      <p:sp>
        <p:nvSpPr>
          <p:cNvPr id="13" name="2 Rectángulo"/>
          <p:cNvSpPr/>
          <p:nvPr/>
        </p:nvSpPr>
        <p:spPr>
          <a:xfrm>
            <a:off x="2351584" y="-103239"/>
            <a:ext cx="7632848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ACERCAMIENTO A LA QUÍMICA</a:t>
            </a:r>
          </a:p>
          <a:p>
            <a:pPr algn="ctr"/>
            <a:r>
              <a:rPr lang="es-ES" sz="2400" b="1" dirty="0" smtClean="0">
                <a:ln/>
                <a:solidFill>
                  <a:schemeClr val="accent3"/>
                </a:solidFill>
              </a:rPr>
              <a:t>1.4 Método </a:t>
            </a:r>
            <a:r>
              <a:rPr lang="es-ES" sz="2400" b="1" dirty="0">
                <a:ln/>
                <a:solidFill>
                  <a:schemeClr val="accent3"/>
                </a:solidFill>
              </a:rPr>
              <a:t>Vs sentido común </a:t>
            </a:r>
          </a:p>
        </p:txBody>
      </p:sp>
    </p:spTree>
    <p:extLst>
      <p:ext uri="{BB962C8B-B14F-4D97-AF65-F5344CB8AC3E}">
        <p14:creationId xmlns:p14="http://schemas.microsoft.com/office/powerpoint/2010/main" val="3440804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290905" y="1699068"/>
            <a:ext cx="4205886" cy="51589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s-MX" sz="2000" dirty="0"/>
              <a:t>Va acompañado de explicaciones, por que los hechos se presentan como se presentan.</a:t>
            </a:r>
          </a:p>
          <a:p>
            <a:endParaRPr lang="es-MX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s-MX" sz="2000" dirty="0"/>
              <a:t>El ideal de </a:t>
            </a:r>
            <a:r>
              <a:rPr lang="es-MX" sz="2000" dirty="0" smtClean="0"/>
              <a:t>racionalidad, </a:t>
            </a:r>
            <a:r>
              <a:rPr lang="es-MX" sz="2000" dirty="0"/>
              <a:t>la sistematización coherente de enunciados fundados y contrastables, se consigue mediante teorías.</a:t>
            </a:r>
          </a:p>
          <a:p>
            <a:pPr marL="285750" indent="-285750">
              <a:buFont typeface="Arial" pitchFamily="34" charset="0"/>
              <a:buChar char="•"/>
            </a:pPr>
            <a:endParaRPr lang="es-MX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s-MX" sz="2000" dirty="0"/>
              <a:t>Es un conjunto organizado y sistematizado de conocimiento</a:t>
            </a:r>
          </a:p>
          <a:p>
            <a:pPr marL="285750" indent="-285750">
              <a:buFont typeface="Arial" pitchFamily="34" charset="0"/>
              <a:buChar char="•"/>
            </a:pPr>
            <a:endParaRPr lang="es-MX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s-MX" sz="2000" dirty="0"/>
              <a:t>Utiliza un vocabulario preciso.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168008" y="1699068"/>
            <a:ext cx="4104456" cy="51589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s-MX" sz="2000" dirty="0"/>
              <a:t>Objetividad limitada por percepción y a la acción, y cuando las rebasa lo hace a menudo en la forma de mitos</a:t>
            </a:r>
            <a:r>
              <a:rPr lang="es-MX" sz="2000" dirty="0" smtClean="0"/>
              <a:t>.</a:t>
            </a:r>
          </a:p>
          <a:p>
            <a:pPr marL="285750" indent="-285750">
              <a:buFont typeface="Arial" charset="0"/>
              <a:buChar char="•"/>
            </a:pPr>
            <a:endParaRPr lang="es-MX" sz="2000" dirty="0"/>
          </a:p>
          <a:p>
            <a:pPr marL="285750" indent="-285750">
              <a:buFont typeface="Arial" charset="0"/>
              <a:buChar char="•"/>
            </a:pPr>
            <a:r>
              <a:rPr lang="es-MX" sz="2000" dirty="0"/>
              <a:t>S</a:t>
            </a:r>
            <a:r>
              <a:rPr lang="es-MX" sz="2000" dirty="0" smtClean="0"/>
              <a:t>imple </a:t>
            </a:r>
            <a:r>
              <a:rPr lang="es-MX" sz="2000" dirty="0"/>
              <a:t>acumulación de piezas de información laxamente vinculadas.</a:t>
            </a:r>
          </a:p>
          <a:p>
            <a:pPr marL="285750" indent="-285750">
              <a:buFont typeface="Arial" charset="0"/>
              <a:buChar char="•"/>
            </a:pPr>
            <a:endParaRPr lang="es-MX" sz="2000" dirty="0"/>
          </a:p>
          <a:p>
            <a:pPr marL="285750" indent="-285750">
              <a:buFont typeface="Arial" charset="0"/>
              <a:buChar char="•"/>
            </a:pPr>
            <a:r>
              <a:rPr lang="es-MX" sz="2000" dirty="0"/>
              <a:t>No hay organización ni sistematización. </a:t>
            </a:r>
          </a:p>
          <a:p>
            <a:pPr marL="285750" indent="-285750">
              <a:buFont typeface="Arial" charset="0"/>
              <a:buChar char="•"/>
            </a:pPr>
            <a:endParaRPr lang="es-MX" sz="2000" dirty="0"/>
          </a:p>
          <a:p>
            <a:pPr marL="285750" indent="-285750">
              <a:buFont typeface="Arial" charset="0"/>
              <a:buChar char="•"/>
            </a:pPr>
            <a:r>
              <a:rPr lang="es-MX" sz="2000" dirty="0"/>
              <a:t>Lenguaje impreciso, vago e inespecífico, la validez de sus enunciados no tienen limites definidos.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290905" y="1052737"/>
            <a:ext cx="93430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dirty="0" smtClean="0">
                <a:solidFill>
                  <a:srgbClr val="00B050"/>
                </a:solidFill>
              </a:rPr>
              <a:t>	Método            </a:t>
            </a:r>
            <a:r>
              <a:rPr lang="es-MX" sz="3600" dirty="0" smtClean="0"/>
              <a:t>Vs   </a:t>
            </a:r>
            <a:r>
              <a:rPr lang="es-MX" sz="3600" dirty="0" smtClean="0">
                <a:solidFill>
                  <a:schemeClr val="accent5">
                    <a:lumMod val="75000"/>
                  </a:schemeClr>
                </a:solidFill>
              </a:rPr>
              <a:t>Sentido </a:t>
            </a:r>
            <a:r>
              <a:rPr lang="es-MX" sz="3600" dirty="0">
                <a:solidFill>
                  <a:schemeClr val="accent5">
                    <a:lumMod val="75000"/>
                  </a:schemeClr>
                </a:solidFill>
              </a:rPr>
              <a:t>común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8" t="1503" r="2183" b="73896"/>
          <a:stretch/>
        </p:blipFill>
        <p:spPr>
          <a:xfrm>
            <a:off x="0" y="85021"/>
            <a:ext cx="1094705" cy="168713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9" t="6023" r="17322" b="5162"/>
          <a:stretch/>
        </p:blipFill>
        <p:spPr>
          <a:xfrm>
            <a:off x="10429654" y="0"/>
            <a:ext cx="1762346" cy="1573306"/>
          </a:xfrm>
          <a:prstGeom prst="rect">
            <a:avLst/>
          </a:prstGeom>
        </p:spPr>
      </p:pic>
      <p:sp>
        <p:nvSpPr>
          <p:cNvPr id="10" name="2 Rectángulo"/>
          <p:cNvSpPr/>
          <p:nvPr/>
        </p:nvSpPr>
        <p:spPr>
          <a:xfrm>
            <a:off x="2351584" y="-103239"/>
            <a:ext cx="7632848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ACERCAMIENTO A LA QUÍMICA</a:t>
            </a:r>
          </a:p>
          <a:p>
            <a:pPr algn="ctr"/>
            <a:r>
              <a:rPr lang="es-ES" sz="2400" b="1" dirty="0" smtClean="0">
                <a:ln/>
                <a:solidFill>
                  <a:schemeClr val="accent3"/>
                </a:solidFill>
              </a:rPr>
              <a:t>1.4 Método </a:t>
            </a:r>
            <a:r>
              <a:rPr lang="es-ES" sz="2400" b="1" dirty="0">
                <a:ln/>
                <a:solidFill>
                  <a:schemeClr val="accent3"/>
                </a:solidFill>
              </a:rPr>
              <a:t>Vs sentido común </a:t>
            </a:r>
          </a:p>
        </p:txBody>
      </p:sp>
    </p:spTree>
    <p:extLst>
      <p:ext uri="{BB962C8B-B14F-4D97-AF65-F5344CB8AC3E}">
        <p14:creationId xmlns:p14="http://schemas.microsoft.com/office/powerpoint/2010/main" val="3677797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922916" y="2110317"/>
            <a:ext cx="3597020" cy="463105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s-MX" sz="2000" dirty="0"/>
              <a:t>Por la precisión y rigor exigidos enfrentan mayores riesgos de ser refutados por la experiencia.</a:t>
            </a:r>
          </a:p>
          <a:p>
            <a:pPr marL="285750" indent="-285750">
              <a:buFont typeface="Arial" pitchFamily="34" charset="0"/>
              <a:buChar char="•"/>
            </a:pPr>
            <a:endParaRPr lang="es-MX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s-MX" sz="2000" dirty="0"/>
              <a:t>Las conclusiones de la ciencia son producto del método científico entendido como la practica persistente de criticar argumentos a la luz de procedimientos confiables.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096000" y="2110317"/>
            <a:ext cx="4248472" cy="463105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s-MX" sz="2000" dirty="0"/>
              <a:t>Las creencias de sentido común cotidianas, sobreviven durante siglos. </a:t>
            </a:r>
          </a:p>
          <a:p>
            <a:pPr marL="285750" indent="-285750">
              <a:buFont typeface="Arial" charset="0"/>
              <a:buChar char="•"/>
            </a:pPr>
            <a:endParaRPr lang="es-MX" sz="2000" dirty="0"/>
          </a:p>
          <a:p>
            <a:pPr marL="285750" indent="-285750">
              <a:buFont typeface="Arial" charset="0"/>
              <a:buChar char="•"/>
            </a:pPr>
            <a:r>
              <a:rPr lang="es-MX" sz="2000" dirty="0"/>
              <a:t>Son aceptados sin una evaluación critica de sus afirmaciones. </a:t>
            </a:r>
          </a:p>
          <a:p>
            <a:pPr marL="285750" indent="-285750">
              <a:buFont typeface="Arial" charset="0"/>
              <a:buChar char="•"/>
            </a:pPr>
            <a:endParaRPr lang="es-MX" sz="2000" dirty="0"/>
          </a:p>
          <a:p>
            <a:pPr marL="285750" indent="-285750">
              <a:buFont typeface="Arial" charset="0"/>
              <a:buChar char="•"/>
            </a:pPr>
            <a:r>
              <a:rPr lang="es-MX" sz="2000" dirty="0"/>
              <a:t>Los enunciados referentes a la experiencia inmediata no son del todo incorregibles, aunque son también conjeturas, en la práctica los manejamos como sí fueran certezas.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298" y="928587"/>
            <a:ext cx="1300163" cy="1042456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692" y="1078689"/>
            <a:ext cx="2333625" cy="887587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498" y="1030450"/>
            <a:ext cx="1751856" cy="107986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8" t="1503" r="2183" b="73896"/>
          <a:stretch/>
        </p:blipFill>
        <p:spPr>
          <a:xfrm>
            <a:off x="0" y="85021"/>
            <a:ext cx="1094705" cy="168713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9" t="6023" r="17322" b="5162"/>
          <a:stretch/>
        </p:blipFill>
        <p:spPr>
          <a:xfrm>
            <a:off x="10429654" y="0"/>
            <a:ext cx="1762346" cy="1573306"/>
          </a:xfrm>
          <a:prstGeom prst="rect">
            <a:avLst/>
          </a:prstGeom>
        </p:spPr>
      </p:pic>
      <p:sp>
        <p:nvSpPr>
          <p:cNvPr id="12" name="2 Rectángulo"/>
          <p:cNvSpPr/>
          <p:nvPr/>
        </p:nvSpPr>
        <p:spPr>
          <a:xfrm>
            <a:off x="2351584" y="-116686"/>
            <a:ext cx="7632848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ACERCAMIENTO A LA QUÍMICA</a:t>
            </a:r>
          </a:p>
          <a:p>
            <a:pPr algn="ctr"/>
            <a:r>
              <a:rPr lang="es-ES" sz="2400" b="1" dirty="0" smtClean="0">
                <a:ln/>
                <a:solidFill>
                  <a:schemeClr val="accent3"/>
                </a:solidFill>
              </a:rPr>
              <a:t>1.4 Método </a:t>
            </a:r>
            <a:r>
              <a:rPr lang="es-ES" sz="2400" b="1" dirty="0">
                <a:ln/>
                <a:solidFill>
                  <a:schemeClr val="accent3"/>
                </a:solidFill>
              </a:rPr>
              <a:t>Vs sentido común </a:t>
            </a:r>
          </a:p>
        </p:txBody>
      </p:sp>
    </p:spTree>
    <p:extLst>
      <p:ext uri="{BB962C8B-B14F-4D97-AF65-F5344CB8AC3E}">
        <p14:creationId xmlns:p14="http://schemas.microsoft.com/office/powerpoint/2010/main" val="1584869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8" t="1503" r="2183" b="73896"/>
          <a:stretch/>
        </p:blipFill>
        <p:spPr>
          <a:xfrm>
            <a:off x="0" y="85021"/>
            <a:ext cx="1094705" cy="168713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9" t="6023" r="17322" b="5162"/>
          <a:stretch/>
        </p:blipFill>
        <p:spPr>
          <a:xfrm>
            <a:off x="10429654" y="0"/>
            <a:ext cx="1762346" cy="1573306"/>
          </a:xfrm>
          <a:prstGeom prst="rect">
            <a:avLst/>
          </a:prstGeom>
        </p:spPr>
      </p:pic>
      <p:sp>
        <p:nvSpPr>
          <p:cNvPr id="6" name="2 Rectángulo"/>
          <p:cNvSpPr/>
          <p:nvPr/>
        </p:nvSpPr>
        <p:spPr>
          <a:xfrm>
            <a:off x="2003612" y="-103239"/>
            <a:ext cx="798082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ACERCAMIENTO A LA QUÍMICA</a:t>
            </a:r>
          </a:p>
          <a:p>
            <a:pPr algn="ctr"/>
            <a:r>
              <a:rPr lang="es-ES" sz="2400" b="1" dirty="0" smtClean="0">
                <a:ln/>
                <a:solidFill>
                  <a:srgbClr val="92D050"/>
                </a:solidFill>
              </a:rPr>
              <a:t>1.5 Construcción del pensamiento científico-clínico </a:t>
            </a:r>
            <a:endParaRPr lang="es-ES" sz="2400" b="1" dirty="0">
              <a:ln/>
              <a:solidFill>
                <a:srgbClr val="92D050"/>
              </a:solidFill>
            </a:endParaRPr>
          </a:p>
        </p:txBody>
      </p:sp>
      <p:graphicFrame>
        <p:nvGraphicFramePr>
          <p:cNvPr id="9" name="10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222791"/>
              </p:ext>
            </p:extLst>
          </p:nvPr>
        </p:nvGraphicFramePr>
        <p:xfrm>
          <a:off x="1754832" y="1573306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orazón 6"/>
          <p:cNvSpPr/>
          <p:nvPr/>
        </p:nvSpPr>
        <p:spPr>
          <a:xfrm>
            <a:off x="384313" y="5950459"/>
            <a:ext cx="927652" cy="71561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orazón 7"/>
          <p:cNvSpPr/>
          <p:nvPr/>
        </p:nvSpPr>
        <p:spPr>
          <a:xfrm>
            <a:off x="970721" y="6155868"/>
            <a:ext cx="682487" cy="510208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9186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8" t="1503" r="2183" b="73896"/>
          <a:stretch/>
        </p:blipFill>
        <p:spPr>
          <a:xfrm>
            <a:off x="0" y="85021"/>
            <a:ext cx="1094705" cy="168713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9" t="6023" r="17322" b="5162"/>
          <a:stretch/>
        </p:blipFill>
        <p:spPr>
          <a:xfrm>
            <a:off x="10429654" y="0"/>
            <a:ext cx="1762346" cy="1573306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1094705" y="2039252"/>
            <a:ext cx="4778455" cy="4043520"/>
            <a:chOff x="0" y="66471"/>
            <a:chExt cx="4778455" cy="4043520"/>
          </a:xfrm>
        </p:grpSpPr>
        <p:sp>
          <p:nvSpPr>
            <p:cNvPr id="8" name="Rectángulo redondeado 7"/>
            <p:cNvSpPr/>
            <p:nvPr/>
          </p:nvSpPr>
          <p:spPr>
            <a:xfrm>
              <a:off x="0" y="66471"/>
              <a:ext cx="4778455" cy="4043520"/>
            </a:xfrm>
            <a:prstGeom prst="roundRect">
              <a:avLst/>
            </a:prstGeom>
            <a:solidFill>
              <a:srgbClr val="FFFF00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sp>
          <p:nvSpPr>
            <p:cNvPr id="9" name="Rectángulo 8"/>
            <p:cNvSpPr/>
            <p:nvPr/>
          </p:nvSpPr>
          <p:spPr>
            <a:xfrm>
              <a:off x="197388" y="263859"/>
              <a:ext cx="4383679" cy="364874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700" kern="1200" dirty="0" smtClean="0"/>
                <a:t>El pensamiento científico permite comprender más profundamente la realidad objetiva, es sistemático, metódico y se ajusta a ciertos principios porque posee métodos que penetran en la esencia de los fenómenos.</a:t>
              </a:r>
              <a:endParaRPr lang="es-MX" sz="2700" kern="1200" dirty="0"/>
            </a:p>
          </p:txBody>
        </p:sp>
      </p:grp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302" y="2236640"/>
            <a:ext cx="3168352" cy="3271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2 Rectángulo"/>
          <p:cNvSpPr/>
          <p:nvPr/>
        </p:nvSpPr>
        <p:spPr>
          <a:xfrm>
            <a:off x="2003612" y="-103239"/>
            <a:ext cx="798082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ACERCAMIENTO A LA QUÍMICA</a:t>
            </a:r>
          </a:p>
          <a:p>
            <a:pPr algn="ctr"/>
            <a:r>
              <a:rPr lang="es-ES" sz="2400" b="1" dirty="0" smtClean="0">
                <a:ln/>
                <a:solidFill>
                  <a:srgbClr val="92D050"/>
                </a:solidFill>
              </a:rPr>
              <a:t>1.5 Construcción del pensamiento científico-clínico </a:t>
            </a:r>
            <a:endParaRPr lang="es-ES" sz="2400" b="1" dirty="0">
              <a:ln/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553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Violeta rojo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Estampado</Template>
  <TotalTime>266</TotalTime>
  <Words>1435</Words>
  <Application>Microsoft Office PowerPoint</Application>
  <PresentationFormat>Panorámica</PresentationFormat>
  <Paragraphs>156</Paragraphs>
  <Slides>20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9" baseType="lpstr">
      <vt:lpstr>Arial</vt:lpstr>
      <vt:lpstr>Arial Rounded MT Bold</vt:lpstr>
      <vt:lpstr>Calibri</vt:lpstr>
      <vt:lpstr>Century Gothic</vt:lpstr>
      <vt:lpstr>Garamond</vt:lpstr>
      <vt:lpstr>Monotype Corsiva</vt:lpstr>
      <vt:lpstr>Times New Roman</vt:lpstr>
      <vt:lpstr>Wingdings</vt:lpstr>
      <vt:lpstr>Savon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Itzel</dc:creator>
  <cp:lastModifiedBy>alan reyes</cp:lastModifiedBy>
  <cp:revision>18</cp:revision>
  <dcterms:created xsi:type="dcterms:W3CDTF">2014-01-26T20:01:46Z</dcterms:created>
  <dcterms:modified xsi:type="dcterms:W3CDTF">2014-01-28T17:03:12Z</dcterms:modified>
</cp:coreProperties>
</file>