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66" r:id="rId4"/>
    <p:sldId id="267" r:id="rId5"/>
    <p:sldId id="268" r:id="rId6"/>
    <p:sldId id="269" r:id="rId7"/>
    <p:sldId id="260" r:id="rId8"/>
    <p:sldId id="275" r:id="rId9"/>
    <p:sldId id="264" r:id="rId10"/>
    <p:sldId id="273" r:id="rId11"/>
    <p:sldId id="265" r:id="rId12"/>
    <p:sldId id="261" r:id="rId13"/>
    <p:sldId id="262" r:id="rId14"/>
    <p:sldId id="263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8000"/>
    <a:srgbClr val="005696"/>
    <a:srgbClr val="333399"/>
    <a:srgbClr val="663300"/>
    <a:srgbClr val="0000CC"/>
    <a:srgbClr val="996600"/>
    <a:srgbClr val="FFCCFF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 varScale="1">
        <p:scale>
          <a:sx n="56" d="100"/>
          <a:sy n="56" d="100"/>
        </p:scale>
        <p:origin x="108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BB9B8-EA9E-4A92-9AC1-4B6FB33F0C3B}" type="datetimeFigureOut">
              <a:rPr lang="es-MX" smtClean="0"/>
              <a:t>11/02/2014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A2199-7DEF-4091-BC0B-75A0B9D5578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7567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3468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678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 txBox="1">
            <a:spLocks noGrp="1" noRot="1" noChangeAspect="1"/>
          </p:cNvSpPr>
          <p:nvPr>
            <p:ph type="sldImg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endParaRPr/>
          </a:p>
        </p:txBody>
      </p:sp>
      <p:sp>
        <p:nvSpPr>
          <p:cNvPr id="3" name="Marcador de notas 2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/>
            <a:endParaRPr/>
          </a:p>
        </p:txBody>
      </p:sp>
      <p:sp>
        <p:nvSpPr>
          <p:cNvPr id="4" name="Marcador de número de diapositiva 3"/>
          <p:cNvSpPr txBox="1">
            <a:spLocks noGrp="1"/>
          </p:cNvSpPr>
          <p:nvPr>
            <p:ph type="sldNum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/>
            </a:lvl1pPr>
          </a:lstStyle>
          <a:p>
            <a:fld id="{8B38DBA3-52F9-4AF4-A6A4-FA4D7DB2F99C}" type="slidenum"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3936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D98567-F826-41A9-A7EE-A0B02E5708C5}" type="datetimeFigureOut">
              <a:rPr lang="es-MX" smtClean="0"/>
              <a:t>11/02/2014</a:t>
            </a:fld>
            <a:endParaRPr lang="es-MX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E81AF3B-C0E8-4D52-A0B0-3B47AE467A5C}" type="slidenum">
              <a:rPr lang="es-MX" smtClean="0"/>
              <a:t>‹Nº›</a:t>
            </a:fld>
            <a:endParaRPr lang="es-MX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8567-F826-41A9-A7EE-A0B02E5708C5}" type="datetimeFigureOut">
              <a:rPr lang="es-MX" smtClean="0"/>
              <a:t>11/02/2014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AF3B-C0E8-4D52-A0B0-3B47AE467A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8567-F826-41A9-A7EE-A0B02E5708C5}" type="datetimeFigureOut">
              <a:rPr lang="es-MX" smtClean="0"/>
              <a:t>11/02/2014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AF3B-C0E8-4D52-A0B0-3B47AE467A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272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685800" y="2125662"/>
            <a:ext cx="7772400" cy="1439863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lvl="0" algn="r"/>
            <a:r>
              <a:rPr/>
              <a:t>Haga clic para modificar el estilo de título del patrón</a:t>
            </a:r>
          </a:p>
        </p:txBody>
      </p:sp>
      <p:sp>
        <p:nvSpPr>
          <p:cNvPr id="3" name="Título 2"/>
          <p:cNvSpPr txBox="1">
            <a:spLocks noGrp="1"/>
          </p:cNvSpPr>
          <p:nvPr>
            <p:ph type="title" idx="1"/>
          </p:nvPr>
        </p:nvSpPr>
        <p:spPr>
          <a:xfrm>
            <a:off x="1371600" y="3867150"/>
            <a:ext cx="6400800" cy="1762125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lvl="0" algn="r"/>
            <a:r>
              <a:rPr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15726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6175"/>
          </a:xfrm>
          <a:prstGeom prst="rect">
            <a:avLst/>
          </a:prstGeom>
          <a:noFill/>
          <a:ln>
            <a:noFill/>
          </a:ln>
        </p:spPr>
        <p:txBody>
          <a:bodyPr wrap="square" anchor="b"/>
          <a:lstStyle/>
          <a:p>
            <a:pPr lvl="0" algn="r"/>
            <a:r>
              <a:rPr/>
              <a:t>Haga clic para modificar el estilo de título del patrón</a:t>
            </a: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1"/>
          </p:nvPr>
        </p:nvSpPr>
        <p:spPr>
          <a:xfrm>
            <a:off x="457200" y="1603375"/>
            <a:ext cx="8229600" cy="4506912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l"/>
            <a:r>
              <a:rPr/>
              <a:t>Haga clic para modificar el estilo de texto del patrón</a:t>
            </a:r>
          </a:p>
          <a:p>
            <a:pPr lvl="0" algn="l"/>
            <a:r>
              <a:rPr/>
              <a:t>Segundo nivel</a:t>
            </a:r>
          </a:p>
          <a:p>
            <a:pPr lvl="0" algn="l"/>
            <a:r>
              <a:rPr/>
              <a:t>Tercer nivel</a:t>
            </a:r>
          </a:p>
          <a:p>
            <a:pPr lvl="0" algn="l"/>
            <a:r>
              <a:rPr/>
              <a:t>Cuarto nivel</a:t>
            </a:r>
          </a:p>
          <a:p>
            <a:pPr lvl="0" algn="l"/>
            <a:r>
              <a:rPr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2122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8567-F826-41A9-A7EE-A0B02E5708C5}" type="datetimeFigureOut">
              <a:rPr lang="es-MX" smtClean="0"/>
              <a:t>11/02/2014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AF3B-C0E8-4D52-A0B0-3B47AE467A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8567-F826-41A9-A7EE-A0B02E5708C5}" type="datetimeFigureOut">
              <a:rPr lang="es-MX" smtClean="0"/>
              <a:t>11/02/2014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AF3B-C0E8-4D52-A0B0-3B47AE467A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8567-F826-41A9-A7EE-A0B02E5708C5}" type="datetimeFigureOut">
              <a:rPr lang="es-MX" smtClean="0"/>
              <a:t>11/02/2014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AF3B-C0E8-4D52-A0B0-3B47AE467A5C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8567-F826-41A9-A7EE-A0B02E5708C5}" type="datetimeFigureOut">
              <a:rPr lang="es-MX" smtClean="0"/>
              <a:t>11/02/2014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AF3B-C0E8-4D52-A0B0-3B47AE467A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8567-F826-41A9-A7EE-A0B02E5708C5}" type="datetimeFigureOut">
              <a:rPr lang="es-MX" smtClean="0"/>
              <a:t>11/02/2014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AF3B-C0E8-4D52-A0B0-3B47AE467A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8567-F826-41A9-A7EE-A0B02E5708C5}" type="datetimeFigureOut">
              <a:rPr lang="es-MX" smtClean="0"/>
              <a:t>11/02/2014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AF3B-C0E8-4D52-A0B0-3B47AE467A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8567-F826-41A9-A7EE-A0B02E5708C5}" type="datetimeFigureOut">
              <a:rPr lang="es-MX" smtClean="0"/>
              <a:t>11/02/2014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AF3B-C0E8-4D52-A0B0-3B47AE467A5C}" type="slidenum">
              <a:rPr lang="es-MX" smtClean="0"/>
              <a:t>‹Nº›</a:t>
            </a:fld>
            <a:endParaRPr lang="es-MX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8567-F826-41A9-A7EE-A0B02E5708C5}" type="datetimeFigureOut">
              <a:rPr lang="es-MX" smtClean="0"/>
              <a:t>11/02/2014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1AF3B-C0E8-4D52-A0B0-3B47AE467A5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AD98567-F826-41A9-A7EE-A0B02E5708C5}" type="datetimeFigureOut">
              <a:rPr lang="es-MX" smtClean="0"/>
              <a:t>11/02/2014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E81AF3B-C0E8-4D52-A0B0-3B47AE467A5C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s://sites.google.com/site/microorganismoszafra/classification-of-living-beings/arbol1.jpg?attredirects=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ites.google.com/site/microorganismoszafra/classification-of-living-beings/algas.jpg?attredirects=0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s://sites.google.com/site/microorganismoszafra/classification-of-living-beings/algaes.jpg?attredirects=0" TargetMode="External"/><Relationship Id="rId9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site/microorganismoszafra/microorganismos/vieira.jpg?attredirects=0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s://sites.google.com/site/microorganismoszafra/microorganismos/vaca1.jpg?attredirects=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ites.google.com/site/microorganismoszafra/microorganismos/hongo2.jpg?attredirects=0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24.jpeg"/><Relationship Id="rId10" Type="http://schemas.openxmlformats.org/officeDocument/2006/relationships/hyperlink" Target="https://sites.google.com/site/microorganismoszafra/microorganismos/leon1.jpg?attredirects=0" TargetMode="External"/><Relationship Id="rId4" Type="http://schemas.openxmlformats.org/officeDocument/2006/relationships/hyperlink" Target="https://sites.google.com/site/microorganismoszafra/microorganismos/jabali.jpg?attredirects=0" TargetMode="External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50000"/>
                <a:lumOff val="50000"/>
              </a:schemeClr>
            </a:gs>
            <a:gs pos="10000">
              <a:schemeClr val="bg2">
                <a:tint val="92000"/>
                <a:shade val="66000"/>
                <a:satMod val="110000"/>
                <a:lumMod val="80000"/>
              </a:schemeClr>
            </a:gs>
            <a:gs pos="55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3.gstatic.com/images?q=tbn:ANd9GcSIhVX2I93mvQPap5hmIVUFQ9C7mab7pTkCcIE6SC_kTfgWL5mk5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492896"/>
            <a:ext cx="3232911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7 Rectángulo"/>
          <p:cNvSpPr/>
          <p:nvPr/>
        </p:nvSpPr>
        <p:spPr>
          <a:xfrm>
            <a:off x="6540" y="91658"/>
            <a:ext cx="48269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Introducción </a:t>
            </a:r>
          </a:p>
          <a:p>
            <a:pPr algn="ctr"/>
            <a:r>
              <a:rPr lang="es-ES" sz="5400" b="1" cap="none" spc="0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a la carrera</a:t>
            </a:r>
            <a:r>
              <a:rPr lang="es-ES" sz="5400" b="1" cap="none" spc="0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s-ES" sz="5400" b="1" cap="none" spc="0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2019" y="1700808"/>
            <a:ext cx="41044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Docente</a:t>
            </a:r>
            <a:endParaRPr lang="es-MX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Q.F.B. Carlos Chacón Zenteno </a:t>
            </a:r>
          </a:p>
          <a:p>
            <a:pPr algn="ctr"/>
            <a:endParaRPr lang="es-MX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 IV</a:t>
            </a:r>
          </a:p>
          <a:p>
            <a:pPr algn="ctr"/>
            <a:endParaRPr lang="es-MX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</a:t>
            </a:r>
          </a:p>
          <a:p>
            <a:pPr algn="ctr"/>
            <a:r>
              <a:rPr lang="es-MX" b="1" dirty="0">
                <a:solidFill>
                  <a:srgbClr val="0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La biología como ciencia </a:t>
            </a:r>
          </a:p>
          <a:p>
            <a:pPr algn="ctr"/>
            <a:endParaRPr lang="es-MX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Integrantes</a:t>
            </a:r>
          </a:p>
          <a:p>
            <a:pPr algn="ctr"/>
            <a:endParaRPr lang="es-MX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 Berenice Pérez Gómez</a:t>
            </a:r>
          </a:p>
          <a:p>
            <a:pPr algn="ctr"/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es-MX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eraldine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Karina Cueto Lira</a:t>
            </a:r>
          </a:p>
          <a:p>
            <a:pPr algn="ctr"/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Ingrid Alfaro 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Velázquez </a:t>
            </a:r>
            <a:endParaRPr lang="es-MX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Ángel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Jesús Ruiz Vázquez </a:t>
            </a:r>
          </a:p>
          <a:p>
            <a:pPr algn="ctr"/>
            <a:endParaRPr lang="es-MX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MX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Ocozocoautla de Espinosa </a:t>
            </a:r>
          </a:p>
          <a:p>
            <a:pPr algn="ctr"/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Febrero 2014 </a:t>
            </a:r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6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330" y="91658"/>
            <a:ext cx="2664296" cy="1988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913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resvivos02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77303"/>
            <a:ext cx="7632848" cy="427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9552" y="869860"/>
            <a:ext cx="806489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Según el número de células que </a:t>
            </a:r>
            <a:endParaRPr lang="es-MX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pPr algn="ctr"/>
            <a:r>
              <a:rPr lang="es-MX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conforman </a:t>
            </a:r>
            <a:r>
              <a:rPr lang="es-MX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a un organismo </a:t>
            </a:r>
            <a:endParaRPr lang="es-MX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  <a:p>
            <a:pPr algn="just"/>
            <a:endParaRPr lang="es-MX" dirty="0">
              <a:solidFill>
                <a:srgbClr val="000000"/>
              </a:solidFill>
            </a:endParaRPr>
          </a:p>
          <a:p>
            <a:pPr algn="just"/>
            <a:r>
              <a:rPr lang="es-MX" b="1" dirty="0">
                <a:solidFill>
                  <a:srgbClr val="000000"/>
                </a:solidFill>
              </a:rPr>
              <a:t>Seres unicelulares:</a:t>
            </a:r>
            <a:r>
              <a:rPr lang="es-MX" dirty="0">
                <a:solidFill>
                  <a:srgbClr val="000000"/>
                </a:solidFill>
              </a:rPr>
              <a:t> </a:t>
            </a:r>
            <a:r>
              <a:rPr lang="es-MX" b="1" dirty="0">
                <a:solidFill>
                  <a:srgbClr val="000000"/>
                </a:solidFill>
              </a:rPr>
              <a:t>Constituidos por una sola célula, en general se les llama microorganismos y son seres vivos que cumplen con todas las funciones vitales </a:t>
            </a:r>
            <a:endParaRPr lang="es-MX" b="1" dirty="0" smtClean="0">
              <a:solidFill>
                <a:srgbClr val="000000"/>
              </a:solidFill>
            </a:endParaRPr>
          </a:p>
          <a:p>
            <a:pPr algn="just"/>
            <a:endParaRPr lang="es-MX" b="1" dirty="0" smtClean="0">
              <a:solidFill>
                <a:srgbClr val="000000"/>
              </a:solidFill>
            </a:endParaRPr>
          </a:p>
          <a:p>
            <a:pPr algn="just"/>
            <a:r>
              <a:rPr lang="es-MX" b="1" dirty="0" smtClean="0">
                <a:solidFill>
                  <a:srgbClr val="000000"/>
                </a:solidFill>
              </a:rPr>
              <a:t>Ejemplos: bacterias</a:t>
            </a:r>
            <a:r>
              <a:rPr lang="es-MX" b="1" dirty="0">
                <a:solidFill>
                  <a:srgbClr val="000000"/>
                </a:solidFill>
              </a:rPr>
              <a:t>, algunas algas microscópicas, algunos hongos, protozoarios, etcétera</a:t>
            </a:r>
            <a:r>
              <a:rPr lang="es-MX" b="1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endParaRPr lang="es-MX" dirty="0">
              <a:solidFill>
                <a:srgbClr val="000000"/>
              </a:solidFill>
            </a:endParaRPr>
          </a:p>
          <a:p>
            <a:pPr algn="just"/>
            <a:r>
              <a:rPr lang="es-MX" b="1" dirty="0">
                <a:solidFill>
                  <a:srgbClr val="000000"/>
                </a:solidFill>
              </a:rPr>
              <a:t>Seres Coloniales:</a:t>
            </a:r>
            <a:r>
              <a:rPr lang="es-MX" dirty="0">
                <a:solidFill>
                  <a:srgbClr val="000000"/>
                </a:solidFill>
              </a:rPr>
              <a:t> </a:t>
            </a:r>
            <a:r>
              <a:rPr lang="es-MX" b="1" dirty="0">
                <a:solidFill>
                  <a:srgbClr val="000000"/>
                </a:solidFill>
              </a:rPr>
              <a:t>Muchos seres vivos nunca existen en forma aislada en la naturaleza, las agrupaciones son muy variadas y pueden estar constituidas por seres de la misma especie o </a:t>
            </a:r>
            <a:r>
              <a:rPr lang="es-MX" b="1" dirty="0" smtClean="0">
                <a:solidFill>
                  <a:srgbClr val="000000"/>
                </a:solidFill>
              </a:rPr>
              <a:t>por diferentes.</a:t>
            </a:r>
          </a:p>
          <a:p>
            <a:pPr algn="just"/>
            <a:endParaRPr lang="es-MX" b="1" dirty="0">
              <a:solidFill>
                <a:srgbClr val="000000"/>
              </a:solidFill>
            </a:endParaRPr>
          </a:p>
          <a:p>
            <a:pPr algn="just"/>
            <a:r>
              <a:rPr lang="es-MX" b="1" dirty="0" smtClean="0">
                <a:solidFill>
                  <a:srgbClr val="000000"/>
                </a:solidFill>
              </a:rPr>
              <a:t>Ejemplos: esponjas</a:t>
            </a:r>
            <a:r>
              <a:rPr lang="es-MX" b="1" dirty="0">
                <a:solidFill>
                  <a:srgbClr val="000000"/>
                </a:solidFill>
              </a:rPr>
              <a:t>, a los corales, algunas colonias de algas microscópicas llamadas volvox.</a:t>
            </a:r>
          </a:p>
          <a:p>
            <a:pPr algn="just"/>
            <a:endParaRPr lang="es-MX" b="1" dirty="0" smtClean="0">
              <a:solidFill>
                <a:srgbClr val="000000"/>
              </a:solidFill>
            </a:endParaRPr>
          </a:p>
          <a:p>
            <a:pPr algn="just"/>
            <a:r>
              <a:rPr lang="es-MX" b="1" dirty="0" smtClean="0">
                <a:solidFill>
                  <a:srgbClr val="000000"/>
                </a:solidFill>
              </a:rPr>
              <a:t>Seres </a:t>
            </a:r>
            <a:r>
              <a:rPr lang="es-MX" b="1" dirty="0">
                <a:solidFill>
                  <a:srgbClr val="000000"/>
                </a:solidFill>
              </a:rPr>
              <a:t>Pluricelulares:</a:t>
            </a:r>
            <a:r>
              <a:rPr lang="es-MX" dirty="0">
                <a:solidFill>
                  <a:srgbClr val="000000"/>
                </a:solidFill>
              </a:rPr>
              <a:t> </a:t>
            </a:r>
            <a:r>
              <a:rPr lang="es-MX" b="1" dirty="0">
                <a:solidFill>
                  <a:srgbClr val="000000"/>
                </a:solidFill>
              </a:rPr>
              <a:t>Son todos aquellos formados por millones de células y pueden ser terrestres o acuáticos, animales o vegetales.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554118" y="523204"/>
            <a:ext cx="8127627" cy="1203079"/>
            <a:chOff x="531167" y="664193"/>
            <a:chExt cx="8127627" cy="1203079"/>
          </a:xfrm>
        </p:grpSpPr>
        <p:pic>
          <p:nvPicPr>
            <p:cNvPr id="4" name="Picture 2" descr="http://t3.gstatic.com/images?q=tbn:ANd9GcSIhVX2I93mvQPap5hmIVUFQ9C7mab7pTkCcIE6SC_kTfgWL5mk5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67" y="664193"/>
              <a:ext cx="1368153" cy="115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736200"/>
              <a:ext cx="1350490" cy="11310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8" name="1 Marcador de fecha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</p:spPr>
        <p:txBody>
          <a:bodyPr/>
          <a:lstStyle/>
          <a:p>
            <a:fld id="{BD733FE8-ADD4-45F5-853B-56D2E880FEB3}" type="datetime1">
              <a:rPr lang="es-MX" smtClean="0"/>
              <a:t>11/02/2014</a:t>
            </a:fld>
            <a:endParaRPr lang="es-MX" dirty="0"/>
          </a:p>
        </p:txBody>
      </p:sp>
      <p:sp>
        <p:nvSpPr>
          <p:cNvPr id="9" name="2 Marcador de pie de página"/>
          <p:cNvSpPr txBox="1">
            <a:spLocks/>
          </p:cNvSpPr>
          <p:nvPr/>
        </p:nvSpPr>
        <p:spPr>
          <a:xfrm>
            <a:off x="975275" y="274967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Ocozocoautla de Espinosa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292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58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611560" y="764704"/>
            <a:ext cx="2736304" cy="1152128"/>
          </a:xfrm>
          <a:prstGeom prst="roundRect">
            <a:avLst/>
          </a:prstGeom>
          <a:solidFill>
            <a:srgbClr val="008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Organismos </a:t>
            </a:r>
            <a:r>
              <a:rPr lang="es-MX" b="1" dirty="0" smtClean="0"/>
              <a:t>aerobios:</a:t>
            </a:r>
          </a:p>
          <a:p>
            <a:pPr algn="ctr"/>
            <a:r>
              <a:rPr lang="es-MX" dirty="0" smtClean="0"/>
              <a:t>Utilizan el Oxigeno</a:t>
            </a:r>
            <a:endParaRPr lang="es-MX" dirty="0"/>
          </a:p>
          <a:p>
            <a:pPr algn="ctr"/>
            <a:endParaRPr lang="es-MX" dirty="0"/>
          </a:p>
        </p:txBody>
      </p:sp>
      <p:sp>
        <p:nvSpPr>
          <p:cNvPr id="4" name="3 Rectángulo redondeado"/>
          <p:cNvSpPr/>
          <p:nvPr/>
        </p:nvSpPr>
        <p:spPr>
          <a:xfrm>
            <a:off x="4788024" y="764704"/>
            <a:ext cx="3707904" cy="1273340"/>
          </a:xfrm>
          <a:prstGeom prst="roundRect">
            <a:avLst/>
          </a:prstGeom>
          <a:solidFill>
            <a:srgbClr val="008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Organismos anaerobios</a:t>
            </a:r>
            <a:r>
              <a:rPr lang="es-MX" b="1" dirty="0" smtClean="0"/>
              <a:t>:</a:t>
            </a:r>
            <a:endParaRPr lang="es-MX" dirty="0" smtClean="0"/>
          </a:p>
          <a:p>
            <a:pPr algn="ctr"/>
            <a:r>
              <a:rPr lang="es-MX" dirty="0" smtClean="0"/>
              <a:t>Utilizan otro tipo de sustancias diferentes al oxigeno </a:t>
            </a:r>
            <a:endParaRPr lang="es-MX" dirty="0"/>
          </a:p>
        </p:txBody>
      </p:sp>
      <p:sp>
        <p:nvSpPr>
          <p:cNvPr id="5" name="4 Rectángulo redondeado"/>
          <p:cNvSpPr/>
          <p:nvPr/>
        </p:nvSpPr>
        <p:spPr>
          <a:xfrm>
            <a:off x="2653533" y="2973613"/>
            <a:ext cx="3843777" cy="86409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Clasificación de los organismos</a:t>
            </a:r>
            <a:endParaRPr lang="es-MX" dirty="0"/>
          </a:p>
        </p:txBody>
      </p:sp>
      <p:sp>
        <p:nvSpPr>
          <p:cNvPr id="6" name="5 Rectángulo redondeado"/>
          <p:cNvSpPr/>
          <p:nvPr/>
        </p:nvSpPr>
        <p:spPr>
          <a:xfrm>
            <a:off x="2793223" y="2204864"/>
            <a:ext cx="3564396" cy="576064"/>
          </a:xfrm>
          <a:prstGeom prst="roundRect">
            <a:avLst/>
          </a:prstGeom>
          <a:solidFill>
            <a:schemeClr val="tx1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Según su respiración</a:t>
            </a:r>
            <a:endParaRPr lang="es-MX" dirty="0"/>
          </a:p>
        </p:txBody>
      </p:sp>
      <p:sp>
        <p:nvSpPr>
          <p:cNvPr id="7" name="6 Rectángulo redondeado"/>
          <p:cNvSpPr/>
          <p:nvPr/>
        </p:nvSpPr>
        <p:spPr>
          <a:xfrm>
            <a:off x="2715261" y="3953660"/>
            <a:ext cx="3720320" cy="576064"/>
          </a:xfrm>
          <a:prstGeom prst="roundRect">
            <a:avLst/>
          </a:prstGeom>
          <a:solidFill>
            <a:schemeClr val="tx1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Según el lugar donde viven</a:t>
            </a:r>
            <a:endParaRPr lang="es-MX" dirty="0"/>
          </a:p>
        </p:txBody>
      </p:sp>
      <p:sp>
        <p:nvSpPr>
          <p:cNvPr id="10" name="9 Rectángulo redondeado"/>
          <p:cNvSpPr/>
          <p:nvPr/>
        </p:nvSpPr>
        <p:spPr>
          <a:xfrm>
            <a:off x="611560" y="5085183"/>
            <a:ext cx="3024335" cy="1153922"/>
          </a:xfrm>
          <a:prstGeom prst="roundRect">
            <a:avLst/>
          </a:prstGeom>
          <a:solidFill>
            <a:srgbClr val="33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 smtClean="0"/>
          </a:p>
          <a:p>
            <a:pPr algn="ctr"/>
            <a:r>
              <a:rPr lang="es-MX" b="1" dirty="0" smtClean="0"/>
              <a:t>Organismos Acuáticos</a:t>
            </a:r>
            <a:r>
              <a:rPr lang="es-MX" b="1" dirty="0"/>
              <a:t>:</a:t>
            </a:r>
            <a:r>
              <a:rPr lang="es-MX" dirty="0"/>
              <a:t> </a:t>
            </a:r>
            <a:endParaRPr lang="es-MX" dirty="0" smtClean="0"/>
          </a:p>
          <a:p>
            <a:pPr algn="ctr"/>
            <a:r>
              <a:rPr lang="es-MX" dirty="0" smtClean="0"/>
              <a:t>viven </a:t>
            </a:r>
            <a:r>
              <a:rPr lang="es-MX" dirty="0"/>
              <a:t>y se desarrollan dentro del agua.</a:t>
            </a:r>
          </a:p>
          <a:p>
            <a:pPr algn="ctr"/>
            <a:endParaRPr lang="es-MX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5076056" y="5085182"/>
            <a:ext cx="3419872" cy="1153921"/>
          </a:xfrm>
          <a:prstGeom prst="roundRect">
            <a:avLst/>
          </a:prstGeom>
          <a:solidFill>
            <a:srgbClr val="33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Organismos terrestres:</a:t>
            </a:r>
            <a:r>
              <a:rPr lang="es-MX" dirty="0"/>
              <a:t> </a:t>
            </a:r>
            <a:endParaRPr lang="es-MX" dirty="0" smtClean="0"/>
          </a:p>
          <a:p>
            <a:pPr algn="ctr"/>
            <a:r>
              <a:rPr lang="es-MX" dirty="0" smtClean="0"/>
              <a:t>viven </a:t>
            </a:r>
            <a:r>
              <a:rPr lang="es-MX" dirty="0"/>
              <a:t>y se desarrollan en la superficie sólida de la tierra.</a:t>
            </a:r>
          </a:p>
        </p:txBody>
      </p:sp>
      <p:sp>
        <p:nvSpPr>
          <p:cNvPr id="12" name="11 Flecha izquierda, derecha y arriba"/>
          <p:cNvSpPr/>
          <p:nvPr/>
        </p:nvSpPr>
        <p:spPr>
          <a:xfrm flipV="1">
            <a:off x="3491880" y="1258240"/>
            <a:ext cx="1215485" cy="658592"/>
          </a:xfrm>
          <a:prstGeom prst="leftRightUpArrow">
            <a:avLst>
              <a:gd name="adj1" fmla="val 25000"/>
              <a:gd name="adj2" fmla="val 19503"/>
              <a:gd name="adj3" fmla="val 25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Flecha izquierda, derecha y arriba"/>
          <p:cNvSpPr/>
          <p:nvPr/>
        </p:nvSpPr>
        <p:spPr>
          <a:xfrm>
            <a:off x="3790153" y="5085182"/>
            <a:ext cx="1215485" cy="648969"/>
          </a:xfrm>
          <a:prstGeom prst="leftRightUpArrow">
            <a:avLst>
              <a:gd name="adj1" fmla="val 25000"/>
              <a:gd name="adj2" fmla="val 19503"/>
              <a:gd name="adj3" fmla="val 25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 descr="https://encrypted-tbn3.gstatic.com/images?q=tbn:ANd9GcTcg2eFo58jp8wXTgHwqzqiU3S9Zts_dC_CKjwXatwj7ju311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95" y="2677319"/>
            <a:ext cx="1627049" cy="1818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Q-zdQDLashFCDfGI0bRtJ2BRrsWA3iVDLBLoc_3wy_cgbGyLOJC07rs54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76" y="2737418"/>
            <a:ext cx="1649939" cy="1649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 Marcador de fecha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</p:spPr>
        <p:txBody>
          <a:bodyPr/>
          <a:lstStyle/>
          <a:p>
            <a:fld id="{BD733FE8-ADD4-45F5-853B-56D2E880FEB3}" type="datetime1">
              <a:rPr lang="es-MX" smtClean="0"/>
              <a:t>11/02/2014</a:t>
            </a:fld>
            <a:endParaRPr lang="es-MX" dirty="0"/>
          </a:p>
        </p:txBody>
      </p:sp>
      <p:sp>
        <p:nvSpPr>
          <p:cNvPr id="15" name="2 Marcador de pie de página"/>
          <p:cNvSpPr txBox="1">
            <a:spLocks/>
          </p:cNvSpPr>
          <p:nvPr/>
        </p:nvSpPr>
        <p:spPr>
          <a:xfrm>
            <a:off x="975275" y="274967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Ocozocoautla de Espinosa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523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82184" y="338888"/>
            <a:ext cx="8166279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s-MX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s-MX" sz="2400" b="1" dirty="0" smtClean="0">
                <a:solidFill>
                  <a:srgbClr val="000000"/>
                </a:solidFill>
              </a:rPr>
              <a:t>Tipos De Nutrición:</a:t>
            </a:r>
            <a:endParaRPr lang="es-MX" sz="2400" b="1" dirty="0">
              <a:solidFill>
                <a:srgbClr val="000000"/>
              </a:solidFill>
            </a:endParaRPr>
          </a:p>
          <a:p>
            <a:pPr algn="ctr"/>
            <a:r>
              <a:rPr lang="es-MX" sz="2400" b="1" dirty="0">
                <a:solidFill>
                  <a:srgbClr val="000000"/>
                </a:solidFill>
              </a:rPr>
              <a:t>Existen dos tipos de nutrición:</a:t>
            </a:r>
          </a:p>
          <a:p>
            <a:r>
              <a:rPr lang="es-MX" sz="2400" dirty="0">
                <a:solidFill>
                  <a:srgbClr val="000000"/>
                </a:solidFill>
              </a:rPr>
              <a:t>                </a:t>
            </a:r>
            <a:endParaRPr lang="es-MX" b="1" dirty="0" smtClean="0">
              <a:solidFill>
                <a:srgbClr val="000000"/>
              </a:solidFill>
            </a:endParaRPr>
          </a:p>
          <a:p>
            <a:r>
              <a:rPr lang="es-MX" b="1" dirty="0" smtClean="0">
                <a:solidFill>
                  <a:srgbClr val="000000"/>
                </a:solidFill>
              </a:rPr>
              <a:t>Autótrofa:</a:t>
            </a:r>
          </a:p>
          <a:p>
            <a:endParaRPr lang="es-MX" dirty="0">
              <a:solidFill>
                <a:srgbClr val="000000"/>
              </a:solidFill>
            </a:endParaRPr>
          </a:p>
          <a:p>
            <a:pPr algn="just"/>
            <a:r>
              <a:rPr lang="es-MX" dirty="0" smtClean="0">
                <a:solidFill>
                  <a:srgbClr val="000000"/>
                </a:solidFill>
              </a:rPr>
              <a:t>Sintetizan </a:t>
            </a:r>
            <a:r>
              <a:rPr lang="es-MX" dirty="0">
                <a:solidFill>
                  <a:srgbClr val="000000"/>
                </a:solidFill>
              </a:rPr>
              <a:t>substancias orgánicas a partir de sustancias inorgánicas simple ( H2O, CO2 y sales minerales), que toman del suelo y de la atmósfera, usando la energía del Sol (fotosíntesis) o mediante </a:t>
            </a:r>
            <a:r>
              <a:rPr lang="es-MX" dirty="0" smtClean="0">
                <a:solidFill>
                  <a:srgbClr val="000000"/>
                </a:solidFill>
              </a:rPr>
              <a:t>reacciones </a:t>
            </a:r>
            <a:r>
              <a:rPr lang="es-MX" dirty="0" smtClean="0">
                <a:solidFill>
                  <a:schemeClr val="accent5">
                    <a:lumMod val="50000"/>
                  </a:schemeClr>
                </a:solidFill>
              </a:rPr>
              <a:t>químicas</a:t>
            </a: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. </a:t>
            </a:r>
            <a:r>
              <a:rPr lang="es-MX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/>
            </a:r>
            <a:br>
              <a:rPr lang="es-MX" dirty="0">
                <a:solidFill>
                  <a:schemeClr val="accent6">
                    <a:lumMod val="90000"/>
                    <a:lumOff val="10000"/>
                  </a:schemeClr>
                </a:solidFill>
              </a:rPr>
            </a:br>
            <a:r>
              <a:rPr lang="es-MX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      </a:t>
            </a:r>
            <a:endParaRPr lang="es-MX" b="1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endParaRPr lang="es-MX" b="1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endParaRPr lang="es-MX" b="1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endParaRPr lang="es-MX" b="1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endParaRPr lang="es-MX" b="1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endParaRPr lang="es-MX" b="1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s-MX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Plantas</a:t>
            </a:r>
            <a:r>
              <a:rPr lang="es-MX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                             </a:t>
            </a:r>
            <a:r>
              <a:rPr lang="es-MX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Algas</a:t>
            </a:r>
            <a:r>
              <a:rPr lang="es-MX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                            Bacterias</a:t>
            </a:r>
            <a:endParaRPr lang="es-MX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r>
              <a:rPr lang="es-MX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 </a:t>
            </a:r>
            <a:endParaRPr lang="es-MX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r>
              <a:rPr lang="es-MX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Heterótrofa:</a:t>
            </a:r>
            <a:r>
              <a:rPr lang="es-MX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s-MX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es-MX" dirty="0" smtClean="0">
                <a:solidFill>
                  <a:schemeClr val="accent5">
                    <a:lumMod val="50000"/>
                  </a:schemeClr>
                </a:solidFill>
              </a:rPr>
              <a:t>Necesitan </a:t>
            </a:r>
            <a:r>
              <a:rPr lang="es-MX" dirty="0">
                <a:solidFill>
                  <a:schemeClr val="accent5">
                    <a:lumMod val="50000"/>
                  </a:schemeClr>
                </a:solidFill>
              </a:rPr>
              <a:t>alimentos procedentes de otros seres vivos. </a:t>
            </a:r>
            <a:endParaRPr lang="es-MX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s-MX" dirty="0"/>
          </a:p>
        </p:txBody>
      </p:sp>
      <p:pic>
        <p:nvPicPr>
          <p:cNvPr id="3" name="2 Imagen" descr="http://sites.google.com/site/microorganismoszafra/_/rsrc/1232271486604/classification-of-living-beings/arbol1.jpg?height=117&amp;width=17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901" y="3925391"/>
            <a:ext cx="1800201" cy="1148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 descr="http://sites.google.com/site/microorganismoszafra/_/rsrc/1232271556542/classification-of-living-beings/algaes.jpg?height=122&amp;width=193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525" y="3934166"/>
            <a:ext cx="1839595" cy="115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Imagen" descr="http://sites.google.com/site/microorganismoszafra/_/rsrc/1232060021801/classification-of-living-beings/algas.jpg?height=121&amp;width=167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455" y="3925391"/>
            <a:ext cx="1595120" cy="1148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6 Grupo"/>
          <p:cNvGrpSpPr/>
          <p:nvPr/>
        </p:nvGrpSpPr>
        <p:grpSpPr>
          <a:xfrm>
            <a:off x="531167" y="738482"/>
            <a:ext cx="8127627" cy="1203079"/>
            <a:chOff x="531167" y="664193"/>
            <a:chExt cx="8127627" cy="1203079"/>
          </a:xfrm>
        </p:grpSpPr>
        <p:pic>
          <p:nvPicPr>
            <p:cNvPr id="8" name="Picture 2" descr="http://t3.gstatic.com/images?q=tbn:ANd9GcSIhVX2I93mvQPap5hmIVUFQ9C7mab7pTkCcIE6SC_kTfgWL5mk5g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67" y="664193"/>
              <a:ext cx="1368153" cy="115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4 Imagen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736200"/>
              <a:ext cx="1350490" cy="11310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0" name="1 Marcador de fecha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</p:spPr>
        <p:txBody>
          <a:bodyPr/>
          <a:lstStyle/>
          <a:p>
            <a:fld id="{BD733FE8-ADD4-45F5-853B-56D2E880FEB3}" type="datetime1">
              <a:rPr lang="es-MX" smtClean="0"/>
              <a:t>11/02/2014</a:t>
            </a:fld>
            <a:endParaRPr lang="es-MX" dirty="0"/>
          </a:p>
        </p:txBody>
      </p:sp>
      <p:sp>
        <p:nvSpPr>
          <p:cNvPr id="11" name="2 Marcador de pie de página"/>
          <p:cNvSpPr txBox="1">
            <a:spLocks/>
          </p:cNvSpPr>
          <p:nvPr/>
        </p:nvSpPr>
        <p:spPr>
          <a:xfrm>
            <a:off x="975275" y="274967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Ocozocoautla de Espinosa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7407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33876" y="640092"/>
            <a:ext cx="6768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0000"/>
                </a:solidFill>
              </a:rPr>
              <a:t>Tipo de alimentación</a:t>
            </a:r>
          </a:p>
          <a:p>
            <a:pPr algn="ctr"/>
            <a:r>
              <a:rPr lang="es-MX" b="1" dirty="0" smtClean="0">
                <a:solidFill>
                  <a:srgbClr val="000000"/>
                </a:solidFill>
              </a:rPr>
              <a:t>La </a:t>
            </a:r>
            <a:r>
              <a:rPr lang="es-MX" b="1" dirty="0">
                <a:solidFill>
                  <a:srgbClr val="000000"/>
                </a:solidFill>
              </a:rPr>
              <a:t>alimentación puede ser de varios tipos:</a:t>
            </a:r>
            <a:endParaRPr lang="es-MX" dirty="0">
              <a:solidFill>
                <a:srgbClr val="000000"/>
              </a:solidFill>
            </a:endParaRPr>
          </a:p>
        </p:txBody>
      </p:sp>
      <p:pic>
        <p:nvPicPr>
          <p:cNvPr id="1027" name="Imagen 15" descr="https://sites.google.com/site/microorganismoszafra/_/rsrc/1230883847982/microorganismos/vaca1.jpg?height=155&amp;width=2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01" y="2573910"/>
            <a:ext cx="1950773" cy="1551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Imagen 13" descr="https://sites.google.com/site/microorganismoszafra/_/rsrc/1230883811309/microorganismos/jabali.jpg?height=200&amp;width=20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24" y="4958314"/>
            <a:ext cx="2240731" cy="1377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5" name="Imagen 11" descr="https://sites.google.com/site/microorganismoszafra/_/rsrc/1230881809453/microorganismos/hongo2.jpg?height=200&amp;width=19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145" y="2648753"/>
            <a:ext cx="1737363" cy="1511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3 Rectángulo"/>
          <p:cNvSpPr/>
          <p:nvPr/>
        </p:nvSpPr>
        <p:spPr>
          <a:xfrm>
            <a:off x="311177" y="1600473"/>
            <a:ext cx="25557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 </a:t>
            </a:r>
            <a:r>
              <a:rPr lang="es-MX" sz="1600" b="1" dirty="0">
                <a:solidFill>
                  <a:srgbClr val="000000"/>
                </a:solidFill>
              </a:rPr>
              <a:t> </a:t>
            </a:r>
            <a:r>
              <a:rPr lang="es-MX" sz="1600" b="1" dirty="0" smtClean="0">
                <a:solidFill>
                  <a:srgbClr val="000000"/>
                </a:solidFill>
              </a:rPr>
              <a:t>Herbívoros</a:t>
            </a:r>
            <a:r>
              <a:rPr lang="es-MX" sz="1600" b="1" dirty="0">
                <a:solidFill>
                  <a:srgbClr val="000000"/>
                </a:solidFill>
              </a:rPr>
              <a:t>:</a:t>
            </a:r>
            <a:r>
              <a:rPr lang="es-MX" sz="1600" dirty="0">
                <a:solidFill>
                  <a:srgbClr val="000000"/>
                </a:solidFill>
              </a:rPr>
              <a:t> </a:t>
            </a:r>
            <a:endParaRPr lang="es-MX" sz="1600" dirty="0" smtClean="0">
              <a:solidFill>
                <a:srgbClr val="000000"/>
              </a:solidFill>
            </a:endParaRPr>
          </a:p>
          <a:p>
            <a:pPr algn="ctr"/>
            <a:r>
              <a:rPr lang="es-MX" sz="1600" dirty="0" smtClean="0">
                <a:solidFill>
                  <a:srgbClr val="000000"/>
                </a:solidFill>
              </a:rPr>
              <a:t>Se </a:t>
            </a:r>
            <a:r>
              <a:rPr lang="es-MX" sz="1600" dirty="0">
                <a:solidFill>
                  <a:srgbClr val="000000"/>
                </a:solidFill>
              </a:rPr>
              <a:t>alimentan de plantas.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298973" y="1682114"/>
            <a:ext cx="2299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rgbClr val="000000"/>
                </a:solidFill>
              </a:rPr>
              <a:t>Carnívoros: </a:t>
            </a:r>
            <a:endParaRPr lang="es-MX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s-MX" sz="1600" dirty="0" smtClean="0">
                <a:solidFill>
                  <a:srgbClr val="000000"/>
                </a:solidFill>
              </a:rPr>
              <a:t>Se </a:t>
            </a:r>
            <a:r>
              <a:rPr lang="es-MX" sz="1600" dirty="0">
                <a:solidFill>
                  <a:srgbClr val="000000"/>
                </a:solidFill>
              </a:rPr>
              <a:t>alimentan de otros animales.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76401" y="4309213"/>
            <a:ext cx="367725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rgbClr val="000000"/>
                </a:solidFill>
              </a:rPr>
              <a:t>Omnívoros:</a:t>
            </a:r>
            <a:r>
              <a:rPr lang="es-MX" sz="1600" dirty="0">
                <a:solidFill>
                  <a:srgbClr val="000000"/>
                </a:solidFill>
              </a:rPr>
              <a:t> </a:t>
            </a:r>
            <a:endParaRPr lang="es-MX" sz="1600" dirty="0" smtClean="0">
              <a:solidFill>
                <a:srgbClr val="000000"/>
              </a:solidFill>
            </a:endParaRPr>
          </a:p>
          <a:p>
            <a:pPr algn="ctr"/>
            <a:r>
              <a:rPr lang="es-MX" sz="1600" dirty="0" smtClean="0">
                <a:solidFill>
                  <a:srgbClr val="000000"/>
                </a:solidFill>
              </a:rPr>
              <a:t>Se </a:t>
            </a:r>
            <a:r>
              <a:rPr lang="es-MX" sz="1600" dirty="0">
                <a:solidFill>
                  <a:srgbClr val="000000"/>
                </a:solidFill>
              </a:rPr>
              <a:t>alimentan de todo</a:t>
            </a:r>
            <a:r>
              <a:rPr lang="es-MX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078889" y="4293826"/>
            <a:ext cx="46533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0000"/>
                </a:solidFill>
              </a:rPr>
              <a:t> </a:t>
            </a:r>
            <a:r>
              <a:rPr lang="es-MX" sz="1600" b="1" dirty="0" smtClean="0">
                <a:solidFill>
                  <a:srgbClr val="000000"/>
                </a:solidFill>
              </a:rPr>
              <a:t>Filtradores</a:t>
            </a:r>
            <a:r>
              <a:rPr lang="es-MX" sz="1600" b="1" dirty="0">
                <a:solidFill>
                  <a:srgbClr val="000000"/>
                </a:solidFill>
              </a:rPr>
              <a:t>:</a:t>
            </a:r>
            <a:r>
              <a:rPr lang="es-MX" sz="1600" dirty="0">
                <a:solidFill>
                  <a:srgbClr val="000000"/>
                </a:solidFill>
              </a:rPr>
              <a:t> </a:t>
            </a:r>
            <a:endParaRPr lang="es-MX" sz="1600" dirty="0" smtClean="0">
              <a:solidFill>
                <a:srgbClr val="000000"/>
              </a:solidFill>
            </a:endParaRPr>
          </a:p>
          <a:p>
            <a:pPr algn="ctr"/>
            <a:r>
              <a:rPr lang="es-MX" sz="1600" dirty="0" smtClean="0">
                <a:solidFill>
                  <a:srgbClr val="000000"/>
                </a:solidFill>
              </a:rPr>
              <a:t>Se </a:t>
            </a:r>
            <a:r>
              <a:rPr lang="es-MX" sz="1600" dirty="0">
                <a:solidFill>
                  <a:srgbClr val="000000"/>
                </a:solidFill>
              </a:rPr>
              <a:t>alimentan de restos de organismos </a:t>
            </a:r>
            <a:r>
              <a:rPr lang="es-MX" sz="1600" dirty="0" smtClean="0">
                <a:solidFill>
                  <a:srgbClr val="000000"/>
                </a:solidFill>
              </a:rPr>
              <a:t>disueltos en agua</a:t>
            </a:r>
            <a:endParaRPr lang="es-MX" sz="1600" dirty="0">
              <a:solidFill>
                <a:srgbClr val="00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067331" y="1682582"/>
            <a:ext cx="24520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rgbClr val="000000"/>
                </a:solidFill>
              </a:rPr>
              <a:t>Descomponedores:</a:t>
            </a:r>
            <a:r>
              <a:rPr lang="es-MX" sz="1600" dirty="0">
                <a:solidFill>
                  <a:srgbClr val="000000"/>
                </a:solidFill>
              </a:rPr>
              <a:t> </a:t>
            </a:r>
            <a:endParaRPr lang="es-MX" sz="1600" dirty="0" smtClean="0">
              <a:solidFill>
                <a:srgbClr val="000000"/>
              </a:solidFill>
            </a:endParaRPr>
          </a:p>
          <a:p>
            <a:pPr algn="ctr"/>
            <a:r>
              <a:rPr lang="es-MX" sz="1600" dirty="0" smtClean="0">
                <a:solidFill>
                  <a:srgbClr val="000000"/>
                </a:solidFill>
              </a:rPr>
              <a:t>Se </a:t>
            </a:r>
            <a:r>
              <a:rPr lang="es-MX" sz="1600" dirty="0">
                <a:solidFill>
                  <a:srgbClr val="000000"/>
                </a:solidFill>
              </a:rPr>
              <a:t>alimentan de restos de </a:t>
            </a:r>
            <a:r>
              <a:rPr lang="es-MX" sz="1600" dirty="0" smtClean="0">
                <a:solidFill>
                  <a:srgbClr val="000000"/>
                </a:solidFill>
              </a:rPr>
              <a:t>organismos</a:t>
            </a:r>
            <a:endParaRPr lang="es-MX" sz="1600" dirty="0">
              <a:solidFill>
                <a:srgbClr val="000000"/>
              </a:solidFill>
            </a:endParaRPr>
          </a:p>
        </p:txBody>
      </p:sp>
      <p:pic>
        <p:nvPicPr>
          <p:cNvPr id="12" name="11 Imagen" descr="https://sites.google.com/site/microorganismoszafra/_/rsrc/1230883831080/microorganismos/vieira.jpg?height=165&amp;width=200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600" y="5155600"/>
            <a:ext cx="1373385" cy="1180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12 Imagen" descr="https://sites.google.com/site/microorganismoszafra/_/rsrc/1230883792864/microorganismos/leon1.jpg?height=150&amp;width=200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341" y="2587959"/>
            <a:ext cx="2297748" cy="1551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1 Marcador de fecha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</p:spPr>
        <p:txBody>
          <a:bodyPr/>
          <a:lstStyle/>
          <a:p>
            <a:fld id="{BD733FE8-ADD4-45F5-853B-56D2E880FEB3}" type="datetime1">
              <a:rPr lang="es-MX" smtClean="0"/>
              <a:t>11/02/2014</a:t>
            </a:fld>
            <a:endParaRPr lang="es-MX" dirty="0"/>
          </a:p>
        </p:txBody>
      </p:sp>
      <p:sp>
        <p:nvSpPr>
          <p:cNvPr id="15" name="2 Marcador de pie de página"/>
          <p:cNvSpPr txBox="1">
            <a:spLocks/>
          </p:cNvSpPr>
          <p:nvPr/>
        </p:nvSpPr>
        <p:spPr>
          <a:xfrm>
            <a:off x="975275" y="274967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Ocozocoautla de Espinosa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73003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9000">
              <a:schemeClr val="accent6">
                <a:lumMod val="90000"/>
                <a:lumOff val="1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589617"/>
            <a:ext cx="33843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es-MX" altLang="es-MX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reflection blurRad="6350" stA="60000" endA="900" endPos="58000" dir="5400000" sy="-100000" algn="bl" rotWithShape="0"/>
                </a:effectLst>
                <a:latin typeface="Tw Cen MT" panose="020B0602020104020603" pitchFamily="34" charset="0"/>
                <a:ea typeface="Times New Roman" pitchFamily="18" charset="0"/>
                <a:cs typeface="Arial" pitchFamily="34" charset="0"/>
              </a:rPr>
              <a:t>Reinos De Los Seres Vivos</a:t>
            </a:r>
            <a:endParaRPr kumimoji="0" lang="es-MX" altLang="es-MX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reflection blurRad="6350" stA="60000" endA="900" endPos="58000" dir="5400000" sy="-100000" algn="bl" rotWithShape="0"/>
              </a:effectLst>
              <a:latin typeface="Tw Cen MT" panose="020B0602020104020603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820911"/>
              </p:ext>
            </p:extLst>
          </p:nvPr>
        </p:nvGraphicFramePr>
        <p:xfrm>
          <a:off x="539552" y="1116329"/>
          <a:ext cx="8064896" cy="519581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80120"/>
                <a:gridCol w="1512168"/>
                <a:gridCol w="1296144"/>
                <a:gridCol w="1368152"/>
                <a:gridCol w="1224136"/>
                <a:gridCol w="1584176"/>
              </a:tblGrid>
              <a:tr h="4404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Reino   </a:t>
                      </a:r>
                      <a:endParaRPr lang="es-MX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Monera</a:t>
                      </a:r>
                      <a:endParaRPr lang="es-MX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Protista </a:t>
                      </a:r>
                      <a:endParaRPr lang="es-MX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Hongos   </a:t>
                      </a:r>
                      <a:endParaRPr lang="es-MX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Plantas   </a:t>
                      </a:r>
                      <a:endParaRPr lang="es-MX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Animales </a:t>
                      </a:r>
                      <a:endParaRPr lang="es-MX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800" b="1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Número </a:t>
                      </a:r>
                      <a:r>
                        <a:rPr lang="es-MX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de células</a:t>
                      </a:r>
                      <a:endParaRPr lang="es-MX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800" dirty="0" smtClean="0">
                        <a:ln>
                          <a:noFill/>
                        </a:ln>
                        <a:solidFill>
                          <a:srgbClr val="005696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ln>
                            <a:noFill/>
                          </a:ln>
                          <a:solidFill>
                            <a:srgbClr val="005696"/>
                          </a:solidFill>
                          <a:effectLst/>
                          <a:latin typeface="Tw Cen MT" panose="020B0602020104020603" pitchFamily="34" charset="0"/>
                        </a:rPr>
                        <a:t>Unicelular</a:t>
                      </a:r>
                      <a:endParaRPr lang="es-MX" sz="1800" dirty="0">
                        <a:ln>
                          <a:noFill/>
                        </a:ln>
                        <a:solidFill>
                          <a:srgbClr val="005696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800" dirty="0" smtClean="0">
                        <a:ln>
                          <a:noFill/>
                        </a:ln>
                        <a:solidFill>
                          <a:srgbClr val="005696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ln>
                            <a:noFill/>
                          </a:ln>
                          <a:solidFill>
                            <a:srgbClr val="005696"/>
                          </a:solidFill>
                          <a:effectLst/>
                          <a:latin typeface="Tw Cen MT" panose="020B0602020104020603" pitchFamily="34" charset="0"/>
                        </a:rPr>
                        <a:t>Unicelular</a:t>
                      </a:r>
                      <a:endParaRPr lang="es-MX" sz="1800" dirty="0">
                        <a:ln>
                          <a:noFill/>
                        </a:ln>
                        <a:solidFill>
                          <a:srgbClr val="005696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ln>
                            <a:noFill/>
                          </a:ln>
                          <a:solidFill>
                            <a:srgbClr val="005696"/>
                          </a:solidFill>
                          <a:effectLst/>
                          <a:latin typeface="Tw Cen MT" panose="020B0602020104020603" pitchFamily="34" charset="0"/>
                        </a:rPr>
                        <a:t>Pluricelular</a:t>
                      </a:r>
                      <a:endParaRPr lang="es-MX" sz="1800" dirty="0">
                        <a:ln>
                          <a:noFill/>
                        </a:ln>
                        <a:solidFill>
                          <a:srgbClr val="005696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800" dirty="0" smtClean="0">
                        <a:ln>
                          <a:noFill/>
                        </a:ln>
                        <a:solidFill>
                          <a:srgbClr val="005696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ln>
                            <a:noFill/>
                          </a:ln>
                          <a:solidFill>
                            <a:srgbClr val="005696"/>
                          </a:solidFill>
                          <a:effectLst/>
                          <a:latin typeface="Tw Cen MT" panose="020B0602020104020603" pitchFamily="34" charset="0"/>
                        </a:rPr>
                        <a:t>Unicelular</a:t>
                      </a:r>
                      <a:endParaRPr lang="es-MX" sz="1800" dirty="0">
                        <a:ln>
                          <a:noFill/>
                        </a:ln>
                        <a:solidFill>
                          <a:srgbClr val="005696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ln>
                            <a:noFill/>
                          </a:ln>
                          <a:solidFill>
                            <a:srgbClr val="005696"/>
                          </a:solidFill>
                          <a:effectLst/>
                          <a:latin typeface="Tw Cen MT" panose="020B0602020104020603" pitchFamily="34" charset="0"/>
                        </a:rPr>
                        <a:t>Pluricelular</a:t>
                      </a:r>
                      <a:endParaRPr lang="es-MX" sz="1800" dirty="0">
                        <a:ln>
                          <a:noFill/>
                        </a:ln>
                        <a:solidFill>
                          <a:srgbClr val="005696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800" dirty="0" smtClean="0">
                        <a:ln>
                          <a:noFill/>
                        </a:ln>
                        <a:solidFill>
                          <a:srgbClr val="005696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ln>
                            <a:noFill/>
                          </a:ln>
                          <a:solidFill>
                            <a:srgbClr val="005696"/>
                          </a:solidFill>
                          <a:effectLst/>
                          <a:latin typeface="Tw Cen MT" panose="020B0602020104020603" pitchFamily="34" charset="0"/>
                        </a:rPr>
                        <a:t>Pluricelular</a:t>
                      </a:r>
                      <a:endParaRPr lang="es-MX" sz="1800" dirty="0">
                        <a:ln>
                          <a:noFill/>
                        </a:ln>
                        <a:solidFill>
                          <a:srgbClr val="005696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800" dirty="0" smtClean="0">
                        <a:ln>
                          <a:noFill/>
                        </a:ln>
                        <a:solidFill>
                          <a:srgbClr val="005696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ln>
                            <a:noFill/>
                          </a:ln>
                          <a:solidFill>
                            <a:srgbClr val="005696"/>
                          </a:solidFill>
                          <a:effectLst/>
                          <a:latin typeface="Tw Cen MT" panose="020B0602020104020603" pitchFamily="34" charset="0"/>
                        </a:rPr>
                        <a:t>Pluricelular</a:t>
                      </a:r>
                      <a:endParaRPr lang="es-MX" sz="1800" dirty="0">
                        <a:ln>
                          <a:noFill/>
                        </a:ln>
                        <a:solidFill>
                          <a:srgbClr val="005696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800" b="1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Tipo</a:t>
                      </a:r>
                      <a:r>
                        <a:rPr lang="es-MX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 de células</a:t>
                      </a:r>
                      <a:endParaRPr lang="es-MX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ln>
                            <a:noFill/>
                          </a:ln>
                          <a:solidFill>
                            <a:srgbClr val="005696"/>
                          </a:solidFill>
                          <a:effectLst/>
                          <a:latin typeface="Tw Cen MT" panose="020B0602020104020603" pitchFamily="34" charset="0"/>
                        </a:rPr>
                        <a:t>Procariotas</a:t>
                      </a:r>
                      <a:endParaRPr lang="es-MX" sz="1800" dirty="0">
                        <a:ln>
                          <a:noFill/>
                        </a:ln>
                        <a:solidFill>
                          <a:srgbClr val="005696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ln>
                            <a:noFill/>
                          </a:ln>
                          <a:solidFill>
                            <a:srgbClr val="005696"/>
                          </a:solidFill>
                          <a:effectLst/>
                          <a:latin typeface="Tw Cen MT" panose="020B0602020104020603" pitchFamily="34" charset="0"/>
                        </a:rPr>
                        <a:t>Eucariotas</a:t>
                      </a:r>
                      <a:endParaRPr lang="es-MX" sz="1800" dirty="0">
                        <a:ln>
                          <a:noFill/>
                        </a:ln>
                        <a:solidFill>
                          <a:srgbClr val="005696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ln>
                            <a:noFill/>
                          </a:ln>
                          <a:solidFill>
                            <a:srgbClr val="005696"/>
                          </a:solidFill>
                          <a:effectLst/>
                          <a:latin typeface="Tw Cen MT" panose="020B0602020104020603" pitchFamily="34" charset="0"/>
                        </a:rPr>
                        <a:t>Eucariotas</a:t>
                      </a:r>
                      <a:r>
                        <a:rPr lang="es-MX" sz="1800" dirty="0">
                          <a:ln>
                            <a:noFill/>
                          </a:ln>
                          <a:solidFill>
                            <a:srgbClr val="005696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endParaRPr lang="es-MX" sz="1800" dirty="0">
                        <a:ln>
                          <a:noFill/>
                        </a:ln>
                        <a:solidFill>
                          <a:srgbClr val="005696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ln>
                            <a:noFill/>
                          </a:ln>
                          <a:solidFill>
                            <a:srgbClr val="005696"/>
                          </a:solidFill>
                          <a:effectLst/>
                          <a:latin typeface="Tw Cen MT" panose="020B0602020104020603" pitchFamily="34" charset="0"/>
                        </a:rPr>
                        <a:t>Eucariotas</a:t>
                      </a:r>
                      <a:endParaRPr lang="es-MX" sz="1800" dirty="0">
                        <a:ln>
                          <a:noFill/>
                        </a:ln>
                        <a:solidFill>
                          <a:srgbClr val="005696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ln>
                            <a:noFill/>
                          </a:ln>
                          <a:solidFill>
                            <a:srgbClr val="005696"/>
                          </a:solidFill>
                          <a:effectLst/>
                          <a:latin typeface="Tw Cen MT" panose="020B0602020104020603" pitchFamily="34" charset="0"/>
                        </a:rPr>
                        <a:t>Eucariotas</a:t>
                      </a:r>
                      <a:endParaRPr lang="es-MX" sz="1800">
                        <a:ln>
                          <a:noFill/>
                        </a:ln>
                        <a:solidFill>
                          <a:srgbClr val="005696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800" b="1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Nutrición</a:t>
                      </a:r>
                      <a:endParaRPr lang="es-MX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ln>
                            <a:noFill/>
                          </a:ln>
                          <a:solidFill>
                            <a:srgbClr val="005696"/>
                          </a:solidFill>
                          <a:effectLst/>
                          <a:latin typeface="Tw Cen MT" panose="020B0602020104020603" pitchFamily="34" charset="0"/>
                        </a:rPr>
                        <a:t>Autótrofos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ln>
                            <a:noFill/>
                          </a:ln>
                          <a:solidFill>
                            <a:srgbClr val="005696"/>
                          </a:solidFill>
                          <a:effectLst/>
                          <a:latin typeface="Tw Cen MT" panose="020B0602020104020603" pitchFamily="34" charset="0"/>
                        </a:rPr>
                        <a:t>Heterótrofos</a:t>
                      </a:r>
                      <a:endParaRPr lang="es-MX" sz="1800" dirty="0">
                        <a:ln>
                          <a:noFill/>
                        </a:ln>
                        <a:solidFill>
                          <a:srgbClr val="005696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ln>
                            <a:noFill/>
                          </a:ln>
                          <a:solidFill>
                            <a:srgbClr val="005696"/>
                          </a:solidFill>
                          <a:effectLst/>
                          <a:latin typeface="Tw Cen MT" panose="020B0602020104020603" pitchFamily="34" charset="0"/>
                        </a:rPr>
                        <a:t>Autótrofos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ln>
                            <a:noFill/>
                          </a:ln>
                          <a:solidFill>
                            <a:srgbClr val="005696"/>
                          </a:solidFill>
                          <a:effectLst/>
                          <a:latin typeface="Tw Cen MT" panose="020B0602020104020603" pitchFamily="34" charset="0"/>
                        </a:rPr>
                        <a:t>Heterótrofos</a:t>
                      </a:r>
                      <a:endParaRPr lang="es-MX" sz="1800" dirty="0">
                        <a:ln>
                          <a:noFill/>
                        </a:ln>
                        <a:solidFill>
                          <a:srgbClr val="005696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ln>
                            <a:noFill/>
                          </a:ln>
                          <a:solidFill>
                            <a:srgbClr val="005696"/>
                          </a:solidFill>
                          <a:effectLst/>
                          <a:latin typeface="Tw Cen MT" panose="020B0602020104020603" pitchFamily="34" charset="0"/>
                        </a:rPr>
                        <a:t>Heterótrofos</a:t>
                      </a:r>
                      <a:endParaRPr lang="es-MX" sz="1800" dirty="0">
                        <a:ln>
                          <a:noFill/>
                        </a:ln>
                        <a:solidFill>
                          <a:srgbClr val="005696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ln>
                            <a:noFill/>
                          </a:ln>
                          <a:solidFill>
                            <a:srgbClr val="005696"/>
                          </a:solidFill>
                          <a:effectLst/>
                          <a:latin typeface="Tw Cen MT" panose="020B0602020104020603" pitchFamily="34" charset="0"/>
                        </a:rPr>
                        <a:t>Autótrofos</a:t>
                      </a:r>
                      <a:endParaRPr lang="es-MX" sz="1800" dirty="0">
                        <a:ln>
                          <a:noFill/>
                        </a:ln>
                        <a:solidFill>
                          <a:srgbClr val="005696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ln>
                            <a:noFill/>
                          </a:ln>
                          <a:solidFill>
                            <a:srgbClr val="005696"/>
                          </a:solidFill>
                          <a:effectLst/>
                          <a:latin typeface="Tw Cen MT" panose="020B0602020104020603" pitchFamily="34" charset="0"/>
                        </a:rPr>
                        <a:t>Heterótrofos</a:t>
                      </a:r>
                      <a:endParaRPr lang="es-MX" sz="1800" dirty="0">
                        <a:ln>
                          <a:noFill/>
                        </a:ln>
                        <a:solidFill>
                          <a:srgbClr val="005696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w Cen MT" panose="020B0602020104020603" pitchFamily="34" charset="0"/>
                        </a:rPr>
                        <a:t>Organismos</a:t>
                      </a:r>
                      <a:endParaRPr lang="es-MX" sz="1400" b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ln>
                            <a:noFill/>
                          </a:ln>
                          <a:solidFill>
                            <a:srgbClr val="005696"/>
                          </a:solidFill>
                          <a:effectLst/>
                          <a:latin typeface="Tw Cen MT" panose="020B0602020104020603" pitchFamily="34" charset="0"/>
                        </a:rPr>
                        <a:t>Bacterias, cianobacterias</a:t>
                      </a:r>
                      <a:endParaRPr lang="es-MX" sz="1800" dirty="0">
                        <a:ln>
                          <a:noFill/>
                        </a:ln>
                        <a:solidFill>
                          <a:srgbClr val="005696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ln>
                            <a:noFill/>
                          </a:ln>
                          <a:solidFill>
                            <a:srgbClr val="005696"/>
                          </a:solidFill>
                          <a:effectLst/>
                          <a:latin typeface="Tw Cen MT" panose="020B0602020104020603" pitchFamily="34" charset="0"/>
                        </a:rPr>
                        <a:t>Algas, protozoos (ameba, paramecio)</a:t>
                      </a:r>
                      <a:endParaRPr lang="es-MX" sz="1800" dirty="0">
                        <a:ln>
                          <a:noFill/>
                        </a:ln>
                        <a:solidFill>
                          <a:srgbClr val="005696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ln>
                            <a:noFill/>
                          </a:ln>
                          <a:solidFill>
                            <a:srgbClr val="005696"/>
                          </a:solidFill>
                          <a:effectLst/>
                          <a:latin typeface="Tw Cen MT" panose="020B0602020104020603" pitchFamily="34" charset="0"/>
                        </a:rPr>
                        <a:t>Setas, levaduras, mohos</a:t>
                      </a:r>
                      <a:endParaRPr lang="es-MX" sz="1800" dirty="0">
                        <a:ln>
                          <a:noFill/>
                        </a:ln>
                        <a:solidFill>
                          <a:srgbClr val="005696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ln>
                            <a:noFill/>
                          </a:ln>
                          <a:solidFill>
                            <a:srgbClr val="005696"/>
                          </a:solidFill>
                          <a:effectLst/>
                          <a:latin typeface="Tw Cen MT" panose="020B0602020104020603" pitchFamily="34" charset="0"/>
                        </a:rPr>
                        <a:t>Musgos, helechos, plantas con flores y plantas sin flores</a:t>
                      </a:r>
                      <a:endParaRPr lang="es-MX" sz="1800" dirty="0">
                        <a:ln>
                          <a:noFill/>
                        </a:ln>
                        <a:solidFill>
                          <a:srgbClr val="005696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ln>
                            <a:noFill/>
                          </a:ln>
                          <a:solidFill>
                            <a:srgbClr val="005696"/>
                          </a:solidFill>
                          <a:effectLst/>
                          <a:latin typeface="Tw Cen MT" panose="020B0602020104020603" pitchFamily="34" charset="0"/>
                        </a:rPr>
                        <a:t>Esponjas, gusanos, peces, anfibios, reptiles, pájaros, mamíferos..</a:t>
                      </a:r>
                      <a:endParaRPr lang="es-MX" sz="1800" dirty="0">
                        <a:ln>
                          <a:noFill/>
                        </a:ln>
                        <a:solidFill>
                          <a:srgbClr val="005696"/>
                        </a:solidFill>
                        <a:effectLst/>
                        <a:latin typeface="Tw Cen MT" panose="020B0602020104020603" pitchFamily="34" charset="0"/>
                        <a:ea typeface="Calibri"/>
                        <a:cs typeface="Times New Roman"/>
                      </a:endParaRPr>
                    </a:p>
                  </a:txBody>
                  <a:tcPr marL="56296" marR="56296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1 Marcador de fecha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</p:spPr>
        <p:txBody>
          <a:bodyPr/>
          <a:lstStyle/>
          <a:p>
            <a:fld id="{BD733FE8-ADD4-45F5-853B-56D2E880FEB3}" type="datetime1">
              <a:rPr lang="es-MX" smtClean="0"/>
              <a:t>11/02/2014</a:t>
            </a:fld>
            <a:endParaRPr lang="es-MX" dirty="0"/>
          </a:p>
        </p:txBody>
      </p:sp>
      <p:sp>
        <p:nvSpPr>
          <p:cNvPr id="6" name="2 Marcador de pie de página"/>
          <p:cNvSpPr txBox="1">
            <a:spLocks/>
          </p:cNvSpPr>
          <p:nvPr/>
        </p:nvSpPr>
        <p:spPr>
          <a:xfrm>
            <a:off x="975275" y="274967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Ocozocoautla de Espinosa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6338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10000">
              <a:schemeClr val="bg2">
                <a:tint val="92000"/>
                <a:shade val="66000"/>
                <a:satMod val="110000"/>
                <a:lumMod val="80000"/>
              </a:schemeClr>
            </a:gs>
            <a:gs pos="55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300" y="-99392"/>
            <a:ext cx="8229600" cy="1070811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effectLst>
                  <a:reflection blurRad="6350" stA="60000" endA="900" endPos="58000" dir="5400000" sy="-100000" algn="bl" rotWithShape="0"/>
                </a:effectLst>
                <a:latin typeface="Freestyle Script" panose="030804020302050B0404" pitchFamily="66" charset="0"/>
              </a:rPr>
              <a:t>Características De Los Cinco Reinos </a:t>
            </a:r>
            <a:endParaRPr lang="es-MX" sz="3200" b="1" dirty="0">
              <a:ln>
                <a:solidFill>
                  <a:srgbClr val="002060"/>
                </a:solidFill>
              </a:ln>
              <a:solidFill>
                <a:srgbClr val="000000"/>
              </a:solidFill>
              <a:effectLst>
                <a:reflection blurRad="6350" stA="60000" endA="900" endPos="58000" dir="5400000" sy="-100000" algn="bl" rotWithShape="0"/>
              </a:effectLst>
              <a:latin typeface="Freestyle Script" panose="030804020302050B0404" pitchFamily="66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   </a:t>
            </a:r>
          </a:p>
          <a:p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70811"/>
            <a:ext cx="8136904" cy="5382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06" y="1411704"/>
            <a:ext cx="725915" cy="82961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158" y="1411704"/>
            <a:ext cx="711738" cy="82961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3" y="1407155"/>
            <a:ext cx="1152129" cy="79316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984" y="1452347"/>
            <a:ext cx="1029528" cy="79316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2038" y="1498769"/>
            <a:ext cx="1050285" cy="73110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0151" y="1483136"/>
            <a:ext cx="952769" cy="7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3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10000">
              <a:schemeClr val="bg2">
                <a:tint val="92000"/>
                <a:shade val="66000"/>
                <a:satMod val="110000"/>
                <a:lumMod val="80000"/>
              </a:schemeClr>
            </a:gs>
            <a:gs pos="55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8280920" cy="6192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8398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79912" y="828535"/>
            <a:ext cx="475252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6000" dirty="0" smtClean="0">
                <a:solidFill>
                  <a:srgbClr val="0000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Freestyle Script" panose="030804020302050B0404" pitchFamily="66" charset="0"/>
              </a:rPr>
              <a:t>Virus</a:t>
            </a:r>
          </a:p>
          <a:p>
            <a:pPr algn="just"/>
            <a:endParaRPr lang="es-MX" dirty="0" smtClean="0">
              <a:solidFill>
                <a:srgbClr val="000000"/>
              </a:solidFill>
            </a:endParaRPr>
          </a:p>
          <a:p>
            <a:pPr algn="just"/>
            <a:r>
              <a:rPr lang="es-MX" dirty="0" smtClean="0">
                <a:solidFill>
                  <a:srgbClr val="000000"/>
                </a:solidFill>
              </a:rPr>
              <a:t>Los </a:t>
            </a:r>
            <a:r>
              <a:rPr lang="es-MX" dirty="0">
                <a:solidFill>
                  <a:srgbClr val="000000"/>
                </a:solidFill>
              </a:rPr>
              <a:t>virus consisten, </a:t>
            </a:r>
            <a:r>
              <a:rPr lang="es-MX" dirty="0" smtClean="0">
                <a:solidFill>
                  <a:srgbClr val="000000"/>
                </a:solidFill>
              </a:rPr>
              <a:t>básicamente, </a:t>
            </a:r>
            <a:r>
              <a:rPr lang="es-MX" dirty="0">
                <a:solidFill>
                  <a:srgbClr val="000000"/>
                </a:solidFill>
              </a:rPr>
              <a:t>en un filamento de </a:t>
            </a:r>
            <a:r>
              <a:rPr lang="es-MX" b="1" dirty="0">
                <a:solidFill>
                  <a:srgbClr val="000000"/>
                </a:solidFill>
              </a:rPr>
              <a:t>ADN</a:t>
            </a:r>
            <a:r>
              <a:rPr lang="es-MX" dirty="0">
                <a:solidFill>
                  <a:srgbClr val="000000"/>
                </a:solidFill>
              </a:rPr>
              <a:t> rodeado por una </a:t>
            </a:r>
            <a:r>
              <a:rPr lang="es-MX" b="1" dirty="0">
                <a:solidFill>
                  <a:srgbClr val="000000"/>
                </a:solidFill>
              </a:rPr>
              <a:t>pared </a:t>
            </a:r>
            <a:r>
              <a:rPr lang="es-MX" b="1" dirty="0" smtClean="0">
                <a:solidFill>
                  <a:srgbClr val="000000"/>
                </a:solidFill>
              </a:rPr>
              <a:t>proteínica.</a:t>
            </a:r>
          </a:p>
          <a:p>
            <a:pPr algn="just"/>
            <a:endParaRPr lang="es-MX" b="1" dirty="0" smtClean="0">
              <a:solidFill>
                <a:srgbClr val="000000"/>
              </a:solidFill>
            </a:endParaRPr>
          </a:p>
          <a:p>
            <a:pPr algn="just"/>
            <a:r>
              <a:rPr lang="es-MX" dirty="0" smtClean="0">
                <a:solidFill>
                  <a:srgbClr val="000000"/>
                </a:solidFill>
              </a:rPr>
              <a:t>Un </a:t>
            </a:r>
            <a:r>
              <a:rPr lang="es-MX" dirty="0">
                <a:solidFill>
                  <a:srgbClr val="000000"/>
                </a:solidFill>
              </a:rPr>
              <a:t>virus </a:t>
            </a:r>
            <a:r>
              <a:rPr lang="es-MX" b="1" dirty="0">
                <a:solidFill>
                  <a:srgbClr val="000000"/>
                </a:solidFill>
              </a:rPr>
              <a:t>no puede reproducirse por sí mismo</a:t>
            </a:r>
            <a:r>
              <a:rPr lang="es-MX" dirty="0">
                <a:solidFill>
                  <a:srgbClr val="000000"/>
                </a:solidFill>
              </a:rPr>
              <a:t>. Necesita la ayuda de una célula. </a:t>
            </a:r>
            <a:endParaRPr lang="es-MX" dirty="0" smtClean="0">
              <a:solidFill>
                <a:srgbClr val="000000"/>
              </a:solidFill>
            </a:endParaRPr>
          </a:p>
          <a:p>
            <a:pPr algn="just"/>
            <a:endParaRPr lang="es-MX" dirty="0">
              <a:solidFill>
                <a:srgbClr val="000000"/>
              </a:solidFill>
            </a:endParaRPr>
          </a:p>
          <a:p>
            <a:pPr algn="just"/>
            <a:endParaRPr lang="es-MX" dirty="0" smtClean="0">
              <a:solidFill>
                <a:srgbClr val="000000"/>
              </a:solidFill>
            </a:endParaRPr>
          </a:p>
          <a:p>
            <a:pPr algn="just"/>
            <a:r>
              <a:rPr lang="es-MX" dirty="0" smtClean="0">
                <a:solidFill>
                  <a:srgbClr val="000000"/>
                </a:solidFill>
              </a:rPr>
              <a:t>Para </a:t>
            </a:r>
            <a:r>
              <a:rPr lang="es-MX" dirty="0">
                <a:solidFill>
                  <a:srgbClr val="000000"/>
                </a:solidFill>
              </a:rPr>
              <a:t>reproducirse, los virus introducen su ADN dentro de la célula, toando el control de la misma, en lugar de realizar su funciones, las células comienzan a hacer solo una cosa, fabricar nuevos virus.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531167" y="738482"/>
            <a:ext cx="8127627" cy="1203079"/>
            <a:chOff x="531167" y="664193"/>
            <a:chExt cx="8127627" cy="1203079"/>
          </a:xfrm>
        </p:grpSpPr>
        <p:pic>
          <p:nvPicPr>
            <p:cNvPr id="9" name="Picture 2" descr="http://t3.gstatic.com/images?q=tbn:ANd9GcSIhVX2I93mvQPap5hmIVUFQ9C7mab7pTkCcIE6SC_kTfgWL5mk5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67" y="664193"/>
              <a:ext cx="1368153" cy="115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4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736200"/>
              <a:ext cx="1350490" cy="11310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1" name="1 Marcador de fecha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</p:spPr>
        <p:txBody>
          <a:bodyPr/>
          <a:lstStyle/>
          <a:p>
            <a:fld id="{BD733FE8-ADD4-45F5-853B-56D2E880FEB3}" type="datetime1">
              <a:rPr lang="es-MX" smtClean="0"/>
              <a:t>11/02/2014</a:t>
            </a:fld>
            <a:endParaRPr lang="es-MX" dirty="0"/>
          </a:p>
        </p:txBody>
      </p:sp>
      <p:sp>
        <p:nvSpPr>
          <p:cNvPr id="12" name="2 Marcador de pie de página"/>
          <p:cNvSpPr txBox="1">
            <a:spLocks/>
          </p:cNvSpPr>
          <p:nvPr/>
        </p:nvSpPr>
        <p:spPr>
          <a:xfrm>
            <a:off x="975275" y="274967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Ocozocoautla de Espinosa </a:t>
            </a:r>
            <a:endParaRPr lang="es-MX" dirty="0"/>
          </a:p>
        </p:txBody>
      </p:sp>
      <p:sp>
        <p:nvSpPr>
          <p:cNvPr id="13" name="AutoShape 2" descr="http://sites.google.com/site/microorganismoszafra/_/rsrc/1232061499819/classification-of-living-beings/virus.png?height=229&amp;width=4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AutoShape 4" descr="http://sites.google.com/site/microorganismoszafra/_/rsrc/1232061499819/classification-of-living-beings/virus.png?height=229&amp;width=45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4" name="Picture 6" descr="http://sites.google.com/site/microorganismoszafra/_/rsrc/1232061499819/classification-of-living-beings/virus.png?height=229&amp;width=4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64" y="2207722"/>
            <a:ext cx="3031505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4334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33FE8-ADD4-45F5-853B-56D2E880FEB3}" type="datetime1">
              <a:rPr lang="es-MX" smtClean="0"/>
              <a:t>11/02/2014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75275" y="274967"/>
            <a:ext cx="3502152" cy="365125"/>
          </a:xfrm>
        </p:spPr>
        <p:txBody>
          <a:bodyPr/>
          <a:lstStyle/>
          <a:p>
            <a:r>
              <a:rPr lang="es-MX" dirty="0" smtClean="0"/>
              <a:t>Ocozocoautla de Espinosa 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552871" y="640092"/>
            <a:ext cx="82089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Introducción </a:t>
            </a:r>
          </a:p>
          <a:p>
            <a:pPr algn="ctr"/>
            <a:r>
              <a:rPr lang="es-ES" sz="3600" b="1" cap="none" spc="0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a la carrera</a:t>
            </a:r>
            <a:r>
              <a:rPr lang="es-ES" sz="3600" b="1" cap="none" spc="0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s-ES" sz="3600" b="1" cap="none" spc="0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8482" y="1867272"/>
            <a:ext cx="78778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1 </a:t>
            </a:r>
            <a:endParaRPr lang="es-MX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MX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general </a:t>
            </a:r>
          </a:p>
          <a:p>
            <a:pPr algn="ctr"/>
            <a:r>
              <a:rPr lang="es-MX" b="1" i="1" dirty="0" smtClean="0">
                <a:solidFill>
                  <a:srgbClr val="000000"/>
                </a:solidFill>
              </a:rPr>
              <a:t>Esta asignatura tiene como el propósito de dar un panorama general de la estructura curricular (mapa circular) que compone la carrera y además  de brindar información académica sobre los propósitos fundamentales que persigue ser QUIMICO FARCMACOBIOLOGO.</a:t>
            </a:r>
          </a:p>
          <a:p>
            <a:pPr algn="ctr"/>
            <a:endParaRPr lang="es-MX" b="1" dirty="0">
              <a:solidFill>
                <a:srgbClr val="000000"/>
              </a:solidFill>
            </a:endParaRPr>
          </a:p>
          <a:p>
            <a:pPr algn="ctr"/>
            <a:r>
              <a:rPr lang="es-MX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especifico</a:t>
            </a:r>
          </a:p>
          <a:p>
            <a:pPr algn="ctr"/>
            <a:endParaRPr lang="es-MX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MX" b="1" dirty="0" smtClean="0">
                <a:solidFill>
                  <a:srgbClr val="000000"/>
                </a:solidFill>
              </a:rPr>
              <a:t>El alumno reflexionara y analizara metodológicamente que las ciencias químicas tienen disciplinas con acotamientos determinados por su acción de campo y que este le permite conocer sus ramificaciones disciplinarias (particularidades) y que la multidisciplinareidad ofrece soluciones clínicas. </a:t>
            </a:r>
            <a:endParaRPr lang="es-MX" dirty="0" smtClean="0">
              <a:solidFill>
                <a:srgbClr val="000000"/>
              </a:solidFill>
            </a:endParaRPr>
          </a:p>
          <a:p>
            <a:endParaRPr lang="es-MX" dirty="0"/>
          </a:p>
        </p:txBody>
      </p:sp>
      <p:grpSp>
        <p:nvGrpSpPr>
          <p:cNvPr id="14" name="13 Grupo"/>
          <p:cNvGrpSpPr/>
          <p:nvPr/>
        </p:nvGrpSpPr>
        <p:grpSpPr>
          <a:xfrm>
            <a:off x="538482" y="664193"/>
            <a:ext cx="8127627" cy="1203079"/>
            <a:chOff x="531167" y="664193"/>
            <a:chExt cx="8127627" cy="1203079"/>
          </a:xfrm>
        </p:grpSpPr>
        <p:pic>
          <p:nvPicPr>
            <p:cNvPr id="15" name="Picture 2" descr="http://t3.gstatic.com/images?q=tbn:ANd9GcSIhVX2I93mvQPap5hmIVUFQ9C7mab7pTkCcIE6SC_kTfgWL5mk5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67" y="664193"/>
              <a:ext cx="1368153" cy="115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4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736200"/>
              <a:ext cx="1350490" cy="11310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360918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10000">
              <a:schemeClr val="bg2">
                <a:tint val="92000"/>
                <a:shade val="66000"/>
                <a:satMod val="110000"/>
                <a:lumMod val="80000"/>
              </a:schemeClr>
            </a:gs>
            <a:gs pos="55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66725" y="2636837"/>
            <a:ext cx="7991475" cy="12001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s-MX" sz="2800" dirty="0">
                <a:solidFill>
                  <a:srgbClr val="000000"/>
                </a:solidFill>
                <a:latin typeface="Century Gothic (Cuerpo)"/>
              </a:rPr>
              <a:t>L</a:t>
            </a:r>
            <a:r>
              <a:rPr sz="2800" b="0" i="0" u="none" strike="noStrike" baseline="0" dirty="0" smtClean="0">
                <a:solidFill>
                  <a:srgbClr val="000000"/>
                </a:solidFill>
                <a:latin typeface="Century Gothic (Cuerpo)"/>
              </a:rPr>
              <a:t>a BIOLOGIA </a:t>
            </a:r>
            <a:r>
              <a:rPr lang="es-MX" sz="2800" dirty="0" smtClean="0">
                <a:solidFill>
                  <a:srgbClr val="000000"/>
                </a:solidFill>
                <a:latin typeface="Century Gothic (Cuerpo)"/>
              </a:rPr>
              <a:t>es</a:t>
            </a:r>
            <a:r>
              <a:rPr sz="2800" b="0" i="0" u="none" strike="noStrike" baseline="0" dirty="0" smtClean="0">
                <a:solidFill>
                  <a:srgbClr val="000000"/>
                </a:solidFill>
                <a:latin typeface="Century Gothic (Cuerpo)"/>
              </a:rPr>
              <a:t> </a:t>
            </a:r>
            <a:r>
              <a:rPr sz="2800" b="0" i="0" u="none" strike="noStrike" baseline="0" dirty="0" smtClean="0">
                <a:solidFill>
                  <a:srgbClr val="000000"/>
                </a:solidFill>
                <a:latin typeface="Century Gothic (Cuerpo)"/>
              </a:rPr>
              <a:t>la </a:t>
            </a:r>
            <a:r>
              <a:rPr lang="es-MX" sz="2800" dirty="0" smtClean="0">
                <a:solidFill>
                  <a:srgbClr val="000000"/>
                </a:solidFill>
                <a:latin typeface="Century Gothic (Cuerpo)"/>
              </a:rPr>
              <a:t>ciencia</a:t>
            </a:r>
            <a:r>
              <a:rPr sz="2800" b="0" i="0" u="none" strike="noStrike" baseline="0" dirty="0" smtClean="0">
                <a:solidFill>
                  <a:srgbClr val="000000"/>
                </a:solidFill>
                <a:latin typeface="Century Gothic (Cuerpo)"/>
              </a:rPr>
              <a:t> </a:t>
            </a:r>
            <a:r>
              <a:rPr lang="es-MX" sz="2800" dirty="0" smtClean="0">
                <a:solidFill>
                  <a:srgbClr val="000000"/>
                </a:solidFill>
                <a:latin typeface="Century Gothic (Cuerpo)"/>
              </a:rPr>
              <a:t>que estudia</a:t>
            </a:r>
            <a:r>
              <a:rPr sz="2800" b="0" i="0" u="none" strike="noStrike" baseline="0" dirty="0" smtClean="0">
                <a:solidFill>
                  <a:srgbClr val="000000"/>
                </a:solidFill>
                <a:latin typeface="Century Gothic (Cuerpo)"/>
              </a:rPr>
              <a:t> </a:t>
            </a:r>
            <a:r>
              <a:rPr sz="2800" b="0" i="0" u="none" strike="noStrike" baseline="0" dirty="0" smtClean="0">
                <a:solidFill>
                  <a:srgbClr val="000000"/>
                </a:solidFill>
                <a:latin typeface="Century Gothic (Cuerpo)"/>
              </a:rPr>
              <a:t>a los </a:t>
            </a:r>
            <a:r>
              <a:rPr lang="es-MX" sz="2800" dirty="0" smtClean="0">
                <a:solidFill>
                  <a:srgbClr val="000000"/>
                </a:solidFill>
                <a:latin typeface="Century Gothic (Cuerpo)"/>
              </a:rPr>
              <a:t>seres</a:t>
            </a:r>
            <a:r>
              <a:rPr sz="2800" b="0" i="0" u="none" strike="noStrike" baseline="0" dirty="0" smtClean="0">
                <a:solidFill>
                  <a:srgbClr val="000000"/>
                </a:solidFill>
                <a:latin typeface="Century Gothic (Cuerpo)"/>
              </a:rPr>
              <a:t> </a:t>
            </a:r>
            <a:r>
              <a:rPr lang="es-MX" sz="2800" dirty="0" smtClean="0">
                <a:solidFill>
                  <a:srgbClr val="000000"/>
                </a:solidFill>
                <a:latin typeface="Century Gothic (Cuerpo)"/>
              </a:rPr>
              <a:t>vivos</a:t>
            </a:r>
            <a:r>
              <a:rPr sz="2800" b="0" i="0" u="none" strike="noStrike" baseline="0" dirty="0" smtClean="0">
                <a:solidFill>
                  <a:srgbClr val="000000"/>
                </a:solidFill>
                <a:latin typeface="Century Gothic (Cuerpo)"/>
              </a:rPr>
              <a:t>.</a:t>
            </a:r>
            <a:endParaRPr sz="2800" b="0" i="0" u="none" strike="noStrike" baseline="0" dirty="0">
              <a:solidFill>
                <a:srgbClr val="000000"/>
              </a:solidFill>
              <a:latin typeface="Century Gothic (Cuerpo)"/>
            </a:endParaRPr>
          </a:p>
        </p:txBody>
      </p:sp>
      <p:pic>
        <p:nvPicPr>
          <p:cNvPr id="4" name="Imagen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54563" y="3608386"/>
            <a:ext cx="3788752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560278" y="3787774"/>
            <a:ext cx="3897922" cy="2460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Rectángulo"/>
          <p:cNvSpPr/>
          <p:nvPr/>
        </p:nvSpPr>
        <p:spPr>
          <a:xfrm>
            <a:off x="826058" y="908269"/>
            <a:ext cx="72728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8000">
                  <a:solidFill>
                    <a:schemeClr val="accent6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egoe Print" panose="02000600000000000000" pitchFamily="2" charset="0"/>
              </a:rPr>
              <a:t>2.3 La biología como </a:t>
            </a:r>
          </a:p>
          <a:p>
            <a:pPr algn="ctr"/>
            <a:r>
              <a:rPr lang="es-ES" sz="3600" b="1" dirty="0" smtClean="0">
                <a:ln w="18000">
                  <a:solidFill>
                    <a:schemeClr val="accent6">
                      <a:lumMod val="90000"/>
                      <a:lumOff val="1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egoe Print" panose="02000600000000000000" pitchFamily="2" charset="0"/>
              </a:rPr>
              <a:t>ciencia bioquímica </a:t>
            </a:r>
            <a:endParaRPr lang="es-ES" sz="3600" b="1" dirty="0">
              <a:ln w="18000">
                <a:solidFill>
                  <a:schemeClr val="accent6">
                    <a:lumMod val="90000"/>
                    <a:lumOff val="10000"/>
                  </a:schemeClr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58000" dir="5400000" sy="-100000" algn="bl" rotWithShape="0"/>
              </a:effectLst>
              <a:latin typeface="Segoe Print" panose="02000600000000000000" pitchFamily="2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538482" y="664193"/>
            <a:ext cx="8127627" cy="1203079"/>
            <a:chOff x="531167" y="664193"/>
            <a:chExt cx="8127627" cy="1203079"/>
          </a:xfrm>
        </p:grpSpPr>
        <p:pic>
          <p:nvPicPr>
            <p:cNvPr id="10" name="Picture 2" descr="http://t3.gstatic.com/images?q=tbn:ANd9GcSIhVX2I93mvQPap5hmIVUFQ9C7mab7pTkCcIE6SC_kTfgWL5mk5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67" y="664193"/>
              <a:ext cx="1368153" cy="115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4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736200"/>
              <a:ext cx="1350490" cy="11310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2" name="1 Marcador de fecha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</p:spPr>
        <p:txBody>
          <a:bodyPr/>
          <a:lstStyle/>
          <a:p>
            <a:fld id="{BD733FE8-ADD4-45F5-853B-56D2E880FEB3}" type="datetime1">
              <a:rPr lang="es-MX" smtClean="0"/>
              <a:t>11/02/2014</a:t>
            </a:fld>
            <a:endParaRPr lang="es-MX" dirty="0"/>
          </a:p>
        </p:txBody>
      </p:sp>
      <p:sp>
        <p:nvSpPr>
          <p:cNvPr id="13" name="2 Marcador de pie de página"/>
          <p:cNvSpPr txBox="1">
            <a:spLocks/>
          </p:cNvSpPr>
          <p:nvPr/>
        </p:nvSpPr>
        <p:spPr>
          <a:xfrm>
            <a:off x="975275" y="274967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Ocozocoautla de Espinosa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9303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10000">
              <a:schemeClr val="bg2">
                <a:tint val="92000"/>
                <a:shade val="66000"/>
                <a:satMod val="110000"/>
                <a:lumMod val="80000"/>
              </a:schemeClr>
            </a:gs>
            <a:gs pos="55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2839" y="2064231"/>
            <a:ext cx="7991475" cy="1754188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ctr">
              <a:lnSpc>
                <a:spcPct val="100000"/>
              </a:lnSpc>
              <a:buNone/>
            </a:pPr>
            <a:endParaRPr lang="es-MX" sz="2400" b="0" i="0" u="none" strike="noStrike" baseline="0" dirty="0" smtClean="0">
              <a:solidFill>
                <a:srgbClr val="663300"/>
              </a:solidFill>
            </a:endParaRPr>
          </a:p>
          <a:p>
            <a:pPr marL="0" lvl="0" indent="0" algn="ctr">
              <a:lnSpc>
                <a:spcPct val="100000"/>
              </a:lnSpc>
              <a:buNone/>
            </a:pPr>
            <a:r>
              <a:rPr sz="2400" b="0" i="0" u="none" strike="noStrike" baseline="0" dirty="0" smtClean="0">
                <a:solidFill>
                  <a:srgbClr val="663300"/>
                </a:solidFill>
              </a:rPr>
              <a:t> </a:t>
            </a:r>
            <a:endParaRPr lang="es-MX" sz="2400" b="0" i="0" u="none" strike="noStrike" baseline="0" dirty="0" smtClean="0">
              <a:solidFill>
                <a:srgbClr val="663300"/>
              </a:solidFill>
            </a:endParaRPr>
          </a:p>
          <a:p>
            <a:pPr marL="0" lvl="0" indent="0" algn="ctr">
              <a:lnSpc>
                <a:spcPct val="100000"/>
              </a:lnSpc>
              <a:buNone/>
            </a:pPr>
            <a:endParaRPr lang="es-MX" sz="2400" dirty="0">
              <a:solidFill>
                <a:srgbClr val="663300"/>
              </a:solidFill>
            </a:endParaRPr>
          </a:p>
          <a:p>
            <a:pPr marL="0" lvl="0" indent="0" algn="ctr">
              <a:lnSpc>
                <a:spcPct val="100000"/>
              </a:lnSpc>
              <a:buNone/>
            </a:pPr>
            <a:r>
              <a:rPr lang="es-MX" sz="2400" dirty="0" smtClean="0">
                <a:solidFill>
                  <a:srgbClr val="000000"/>
                </a:solidFill>
              </a:rPr>
              <a:t>L</a:t>
            </a:r>
            <a:r>
              <a:rPr sz="2400" b="0" i="0" u="none" strike="noStrike" baseline="0" dirty="0" smtClean="0">
                <a:solidFill>
                  <a:srgbClr val="000000"/>
                </a:solidFill>
              </a:rPr>
              <a:t>a </a:t>
            </a:r>
            <a:r>
              <a:rPr sz="2400" b="0" i="0" u="none" strike="noStrike" baseline="0" dirty="0">
                <a:solidFill>
                  <a:srgbClr val="000000"/>
                </a:solidFill>
              </a:rPr>
              <a:t>BIOQUIMICA </a:t>
            </a:r>
            <a:r>
              <a:rPr lang="es-MX" sz="2400" dirty="0" smtClean="0">
                <a:solidFill>
                  <a:srgbClr val="000000"/>
                </a:solidFill>
              </a:rPr>
              <a:t>es</a:t>
            </a:r>
            <a:r>
              <a:rPr sz="2400" b="0" i="0" u="none" strike="noStrike" baseline="0" dirty="0" smtClean="0">
                <a:solidFill>
                  <a:srgbClr val="000000"/>
                </a:solidFill>
              </a:rPr>
              <a:t> </a:t>
            </a:r>
            <a:r>
              <a:rPr sz="2400" b="0" i="0" u="none" strike="noStrike" baseline="0" dirty="0">
                <a:solidFill>
                  <a:srgbClr val="000000"/>
                </a:solidFill>
              </a:rPr>
              <a:t>la </a:t>
            </a:r>
            <a:r>
              <a:rPr lang="es-MX" sz="2400" dirty="0" smtClean="0">
                <a:solidFill>
                  <a:srgbClr val="000000"/>
                </a:solidFill>
              </a:rPr>
              <a:t>ciencia</a:t>
            </a:r>
            <a:r>
              <a:rPr sz="2400" b="0" i="0" u="none" strike="noStrike" baseline="0" dirty="0" smtClean="0">
                <a:solidFill>
                  <a:srgbClr val="000000"/>
                </a:solidFill>
              </a:rPr>
              <a:t> </a:t>
            </a:r>
            <a:r>
              <a:rPr lang="es-MX" sz="2400" b="0" i="0" u="none" strike="noStrike" baseline="0" dirty="0" smtClean="0">
                <a:solidFill>
                  <a:srgbClr val="000000"/>
                </a:solidFill>
              </a:rPr>
              <a:t>que</a:t>
            </a:r>
            <a:r>
              <a:rPr sz="2400" b="0" i="0" u="none" strike="noStrike" baseline="0" dirty="0" smtClean="0">
                <a:solidFill>
                  <a:srgbClr val="000000"/>
                </a:solidFill>
              </a:rPr>
              <a:t> </a:t>
            </a:r>
            <a:r>
              <a:rPr lang="es-MX" sz="2400" b="0" i="0" u="none" strike="noStrike" baseline="0" dirty="0" smtClean="0">
                <a:solidFill>
                  <a:srgbClr val="000000"/>
                </a:solidFill>
              </a:rPr>
              <a:t>estudia</a:t>
            </a:r>
            <a:r>
              <a:rPr sz="2400" b="0" i="0" u="none" strike="noStrike" baseline="0" dirty="0" smtClean="0">
                <a:solidFill>
                  <a:srgbClr val="000000"/>
                </a:solidFill>
              </a:rPr>
              <a:t> </a:t>
            </a:r>
            <a:r>
              <a:rPr sz="2400" b="0" i="0" u="none" strike="noStrike" baseline="0" dirty="0">
                <a:solidFill>
                  <a:srgbClr val="000000"/>
                </a:solidFill>
              </a:rPr>
              <a:t>los </a:t>
            </a:r>
            <a:r>
              <a:rPr lang="es-MX" sz="2400" dirty="0" smtClean="0">
                <a:solidFill>
                  <a:srgbClr val="000000"/>
                </a:solidFill>
              </a:rPr>
              <a:t>cambios</a:t>
            </a:r>
            <a:r>
              <a:rPr sz="2400" b="0" i="0" u="none" strike="noStrike" baseline="0" dirty="0" smtClean="0">
                <a:solidFill>
                  <a:srgbClr val="000000"/>
                </a:solidFill>
              </a:rPr>
              <a:t> </a:t>
            </a:r>
            <a:r>
              <a:rPr sz="2400" b="0" i="0" u="none" strike="noStrike" baseline="0" dirty="0">
                <a:solidFill>
                  <a:srgbClr val="000000"/>
                </a:solidFill>
              </a:rPr>
              <a:t>en los </a:t>
            </a:r>
            <a:r>
              <a:rPr lang="es-MX" sz="2400" dirty="0" smtClean="0">
                <a:solidFill>
                  <a:srgbClr val="000000"/>
                </a:solidFill>
              </a:rPr>
              <a:t>seres vivos</a:t>
            </a:r>
            <a:r>
              <a:rPr sz="2400" b="0" i="0" u="none" strike="noStrike" baseline="0" dirty="0" smtClean="0">
                <a:solidFill>
                  <a:srgbClr val="000000"/>
                </a:solidFill>
              </a:rPr>
              <a:t>.</a:t>
            </a:r>
            <a:endParaRPr sz="2400" b="0" i="0" u="none" strike="noStrike" baseline="0" dirty="0">
              <a:solidFill>
                <a:srgbClr val="000000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22439" y="4077072"/>
            <a:ext cx="2857500" cy="2294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451190" y="863043"/>
            <a:ext cx="4353058" cy="207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517789" y="4077072"/>
            <a:ext cx="2887160" cy="2347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6" name="10 Grupo"/>
          <p:cNvGrpSpPr/>
          <p:nvPr/>
        </p:nvGrpSpPr>
        <p:grpSpPr>
          <a:xfrm>
            <a:off x="539552" y="699105"/>
            <a:ext cx="8017849" cy="1203079"/>
            <a:chOff x="531167" y="664193"/>
            <a:chExt cx="8127627" cy="1203079"/>
          </a:xfrm>
        </p:grpSpPr>
        <p:pic>
          <p:nvPicPr>
            <p:cNvPr id="7" name="Picture 2" descr="http://t3.gstatic.com/images?q=tbn:ANd9GcSIhVX2I93mvQPap5hmIVUFQ9C7mab7pTkCcIE6SC_kTfgWL5mk5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67" y="664193"/>
              <a:ext cx="1368153" cy="115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4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736200"/>
              <a:ext cx="1350490" cy="11310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9" name="1 Marcador de fecha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</p:spPr>
        <p:txBody>
          <a:bodyPr/>
          <a:lstStyle/>
          <a:p>
            <a:fld id="{BD733FE8-ADD4-45F5-853B-56D2E880FEB3}" type="datetime1">
              <a:rPr lang="es-MX" smtClean="0"/>
              <a:t>11/02/2014</a:t>
            </a:fld>
            <a:endParaRPr lang="es-MX" dirty="0"/>
          </a:p>
        </p:txBody>
      </p:sp>
      <p:sp>
        <p:nvSpPr>
          <p:cNvPr id="10" name="2 Marcador de pie de página"/>
          <p:cNvSpPr txBox="1">
            <a:spLocks/>
          </p:cNvSpPr>
          <p:nvPr/>
        </p:nvSpPr>
        <p:spPr>
          <a:xfrm>
            <a:off x="975275" y="274967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Ocozocoautla de Espinosa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0965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10000">
              <a:schemeClr val="bg2">
                <a:tint val="92000"/>
                <a:shade val="66000"/>
                <a:satMod val="110000"/>
                <a:lumMod val="80000"/>
              </a:schemeClr>
            </a:gs>
            <a:gs pos="55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07158" y="4360068"/>
            <a:ext cx="1709738" cy="1798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/>
          <p:cNvSpPr txBox="1"/>
          <p:nvPr/>
        </p:nvSpPr>
        <p:spPr>
          <a:xfrm>
            <a:off x="766295" y="2057399"/>
            <a:ext cx="7991475" cy="12001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l">
              <a:lnSpc>
                <a:spcPct val="100000"/>
              </a:lnSpc>
              <a:buNone/>
            </a:pPr>
            <a:r>
              <a:rPr sz="2400" b="0" i="0" u="none" strike="noStrike" baseline="0" dirty="0" smtClean="0">
                <a:solidFill>
                  <a:srgbClr val="FFFFFF"/>
                </a:solidFill>
              </a:rPr>
              <a:t> </a:t>
            </a:r>
            <a:r>
              <a:rPr lang="es-MX" sz="2400" dirty="0">
                <a:solidFill>
                  <a:schemeClr val="tx2"/>
                </a:solidFill>
              </a:rPr>
              <a:t>L</a:t>
            </a:r>
            <a:r>
              <a:rPr sz="2400" b="0" i="0" u="none" strike="noStrike" baseline="0" dirty="0" smtClean="0">
                <a:solidFill>
                  <a:schemeClr val="tx2"/>
                </a:solidFill>
              </a:rPr>
              <a:t>a </a:t>
            </a:r>
            <a:r>
              <a:rPr sz="2400" b="0" i="0" u="none" strike="noStrike" baseline="0" dirty="0">
                <a:solidFill>
                  <a:schemeClr val="tx2"/>
                </a:solidFill>
              </a:rPr>
              <a:t>BIOQUIMICA </a:t>
            </a:r>
            <a:r>
              <a:rPr lang="es-MX" sz="2400" dirty="0" smtClean="0">
                <a:solidFill>
                  <a:schemeClr val="tx2"/>
                </a:solidFill>
              </a:rPr>
              <a:t>es una rama</a:t>
            </a:r>
            <a:r>
              <a:rPr sz="2400" b="0" i="0" u="none" strike="noStrike" baseline="0" dirty="0" smtClean="0">
                <a:solidFill>
                  <a:schemeClr val="tx2"/>
                </a:solidFill>
              </a:rPr>
              <a:t> </a:t>
            </a:r>
            <a:r>
              <a:rPr sz="2400" b="0" i="0" u="none" strike="noStrike" baseline="0" dirty="0">
                <a:solidFill>
                  <a:schemeClr val="tx2"/>
                </a:solidFill>
              </a:rPr>
              <a:t>de la BIOLOGIA</a:t>
            </a:r>
            <a:r>
              <a:rPr sz="2400" b="0" i="0" u="none" strike="noStrike" baseline="0" dirty="0" smtClean="0">
                <a:solidFill>
                  <a:schemeClr val="tx2"/>
                </a:solidFill>
              </a:rPr>
              <a:t>.</a:t>
            </a:r>
            <a:endParaRPr lang="es-MX" sz="2400" b="0" i="0" u="none" strike="noStrike" baseline="0" dirty="0" smtClean="0">
              <a:solidFill>
                <a:schemeClr val="tx2"/>
              </a:solidFill>
            </a:endParaRPr>
          </a:p>
          <a:p>
            <a:pPr marL="0" lvl="0" indent="0" algn="l">
              <a:lnSpc>
                <a:spcPct val="100000"/>
              </a:lnSpc>
              <a:buNone/>
            </a:pPr>
            <a:r>
              <a:rPr lang="es-MX" sz="2400" dirty="0">
                <a:solidFill>
                  <a:schemeClr val="tx2"/>
                </a:solidFill>
              </a:rPr>
              <a:t> </a:t>
            </a:r>
            <a:r>
              <a:rPr lang="es-MX" sz="2400" dirty="0" smtClean="0">
                <a:solidFill>
                  <a:schemeClr val="tx2"/>
                </a:solidFill>
              </a:rPr>
              <a:t>                               Se refiere que</a:t>
            </a:r>
            <a:endParaRPr sz="2400" b="0" i="0" u="none" strike="noStrike" baseline="0" dirty="0">
              <a:solidFill>
                <a:schemeClr val="tx2"/>
              </a:solidFill>
            </a:endParaRPr>
          </a:p>
        </p:txBody>
      </p:sp>
      <p:pic>
        <p:nvPicPr>
          <p:cNvPr id="5" name="Imagen 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759352" y="3717032"/>
            <a:ext cx="3468238" cy="226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444208" y="4303131"/>
            <a:ext cx="2105025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7 Grupo"/>
          <p:cNvGrpSpPr/>
          <p:nvPr/>
        </p:nvGrpSpPr>
        <p:grpSpPr>
          <a:xfrm>
            <a:off x="578023" y="692696"/>
            <a:ext cx="8127627" cy="1203079"/>
            <a:chOff x="531167" y="664193"/>
            <a:chExt cx="8127627" cy="1203079"/>
          </a:xfrm>
        </p:grpSpPr>
        <p:pic>
          <p:nvPicPr>
            <p:cNvPr id="9" name="Picture 2" descr="http://t3.gstatic.com/images?q=tbn:ANd9GcSIhVX2I93mvQPap5hmIVUFQ9C7mab7pTkCcIE6SC_kTfgWL5mk5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67" y="664193"/>
              <a:ext cx="1368153" cy="115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4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736200"/>
              <a:ext cx="1350490" cy="11310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1" name="1 Marcador de fecha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</p:spPr>
        <p:txBody>
          <a:bodyPr/>
          <a:lstStyle/>
          <a:p>
            <a:fld id="{BD733FE8-ADD4-45F5-853B-56D2E880FEB3}" type="datetime1">
              <a:rPr lang="es-MX" smtClean="0"/>
              <a:t>11/02/2014</a:t>
            </a:fld>
            <a:endParaRPr lang="es-MX" dirty="0"/>
          </a:p>
        </p:txBody>
      </p:sp>
      <p:sp>
        <p:nvSpPr>
          <p:cNvPr id="12" name="2 Marcador de pie de página"/>
          <p:cNvSpPr txBox="1">
            <a:spLocks/>
          </p:cNvSpPr>
          <p:nvPr/>
        </p:nvSpPr>
        <p:spPr>
          <a:xfrm>
            <a:off x="975275" y="274967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Ocozocoautla de Espinosa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480958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10000">
              <a:schemeClr val="bg2">
                <a:tint val="92000"/>
                <a:shade val="66000"/>
                <a:satMod val="110000"/>
                <a:lumMod val="80000"/>
              </a:schemeClr>
            </a:gs>
            <a:gs pos="55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024547" y="795804"/>
            <a:ext cx="5330613" cy="422910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s-MX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/>
            </a:r>
            <a:br>
              <a:rPr lang="es-MX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r>
              <a:rPr lang="es-MX" sz="2400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Es</a:t>
            </a:r>
            <a:r>
              <a:rPr sz="2400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</a:t>
            </a:r>
            <a:r>
              <a:rPr lang="es-MX" sz="2400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una relación</a:t>
            </a:r>
            <a:r>
              <a:rPr sz="2400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</a:t>
            </a:r>
            <a:r>
              <a:rPr sz="2400" b="1" dirty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de </a:t>
            </a:r>
            <a:r>
              <a:rPr lang="es-MX" sz="2400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que</a:t>
            </a:r>
            <a:r>
              <a:rPr sz="2400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</a:t>
            </a:r>
            <a:r>
              <a:rPr lang="es-MX" sz="2400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una</a:t>
            </a:r>
            <a:r>
              <a:rPr sz="2400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</a:t>
            </a:r>
            <a:r>
              <a:rPr lang="es-MX" sz="2400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ciencia</a:t>
            </a:r>
            <a:r>
              <a:rPr sz="2400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</a:t>
            </a:r>
            <a:r>
              <a:rPr sz="2400" b="1" dirty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sea </a:t>
            </a:r>
            <a:r>
              <a:rPr sz="2400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parte </a:t>
            </a:r>
            <a:r>
              <a:rPr sz="2400" b="1" dirty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de la </a:t>
            </a:r>
            <a:r>
              <a:rPr lang="es-MX" sz="2400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otra</a:t>
            </a:r>
            <a:r>
              <a:rPr sz="2400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</a:t>
            </a:r>
            <a:r>
              <a:rPr lang="es-MX" sz="2400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esta también tienen</a:t>
            </a:r>
            <a:r>
              <a:rPr lang="es-MX" sz="2400" b="1" dirty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</a:t>
            </a:r>
            <a:r>
              <a:rPr lang="es-MX" sz="2400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relaciones</a:t>
            </a:r>
            <a:r>
              <a:rPr sz="2400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</a:t>
            </a:r>
            <a:r>
              <a:rPr lang="es-MX" sz="2400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externas</a:t>
            </a:r>
            <a:r>
              <a:rPr sz="2400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</a:t>
            </a:r>
            <a:r>
              <a:rPr sz="2400" b="1" dirty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con </a:t>
            </a:r>
            <a:r>
              <a:rPr lang="es-MX" sz="2400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respecto</a:t>
            </a:r>
            <a:r>
              <a:rPr sz="2400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</a:t>
            </a:r>
            <a:r>
              <a:rPr sz="2400" b="1" dirty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a </a:t>
            </a:r>
            <a:r>
              <a:rPr lang="es-MX" sz="2400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su</a:t>
            </a:r>
            <a:r>
              <a:rPr lang="es-MX" sz="2400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</a:t>
            </a:r>
            <a:r>
              <a:rPr lang="es-MX" sz="2400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origen</a:t>
            </a:r>
            <a:r>
              <a:rPr sz="3200" b="1" dirty="0" smtClean="0">
                <a:ln w="11430"/>
                <a:solidFill>
                  <a:srgbClr val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.</a:t>
            </a:r>
            <a:endParaRPr sz="3200" b="1" dirty="0">
              <a:ln w="11430"/>
              <a:solidFill>
                <a:srgbClr val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578023" y="692696"/>
            <a:ext cx="8127627" cy="1203079"/>
            <a:chOff x="531167" y="664193"/>
            <a:chExt cx="8127627" cy="1203079"/>
          </a:xfrm>
        </p:grpSpPr>
        <p:pic>
          <p:nvPicPr>
            <p:cNvPr id="5" name="Picture 2" descr="http://t3.gstatic.com/images?q=tbn:ANd9GcSIhVX2I93mvQPap5hmIVUFQ9C7mab7pTkCcIE6SC_kTfgWL5mk5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67" y="664193"/>
              <a:ext cx="1368153" cy="115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4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736200"/>
              <a:ext cx="1350490" cy="11310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7" name="Marcador de texto 2"/>
          <p:cNvSpPr txBox="1">
            <a:spLocks/>
          </p:cNvSpPr>
          <p:nvPr/>
        </p:nvSpPr>
        <p:spPr>
          <a:xfrm>
            <a:off x="555010" y="3068960"/>
            <a:ext cx="8157180" cy="45069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just">
              <a:buFont typeface="Wingdings 2" pitchFamily="18" charset="2"/>
              <a:buNone/>
            </a:pPr>
            <a:r>
              <a:rPr lang="es-MX" b="1" dirty="0" smtClean="0">
                <a:solidFill>
                  <a:srgbClr val="000000"/>
                </a:solidFill>
              </a:rPr>
              <a:t>Ejemplos: </a:t>
            </a:r>
            <a:endParaRPr lang="es-MX" dirty="0" smtClean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dirty="0" smtClean="0">
                <a:solidFill>
                  <a:srgbClr val="000000"/>
                </a:solidFill>
              </a:rPr>
              <a:t>la biología contempla el estado natural de la vida.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dirty="0" smtClean="0">
                <a:solidFill>
                  <a:srgbClr val="000000"/>
                </a:solidFill>
              </a:rPr>
              <a:t>la biología es causa de hipótesis.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dirty="0" smtClean="0">
                <a:solidFill>
                  <a:srgbClr val="000000"/>
                </a:solidFill>
              </a:rPr>
              <a:t>​la bioquímica contempla los procesos que la vida con lleva 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dirty="0" smtClean="0">
                <a:solidFill>
                  <a:srgbClr val="000000"/>
                </a:solidFill>
              </a:rPr>
              <a:t>​la bioquímica aporta la experimentación e ideas  a la  hipótesis.</a:t>
            </a:r>
            <a:endParaRPr lang="es-MX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1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0888" y="811607"/>
            <a:ext cx="46730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egoe Print" panose="02000600000000000000" pitchFamily="2" charset="0"/>
              </a:rPr>
              <a:t>2.4 Clasificación de</a:t>
            </a:r>
          </a:p>
          <a:p>
            <a:pPr algn="ctr"/>
            <a:r>
              <a:rPr lang="es-E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Segoe Print" panose="02000600000000000000" pitchFamily="2" charset="0"/>
              </a:rPr>
              <a:t> los organismos</a:t>
            </a:r>
            <a:endParaRPr lang="es-E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58000" dir="5400000" sy="-100000" algn="bl" rotWithShape="0"/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1 Marcador de fecha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</p:spPr>
        <p:txBody>
          <a:bodyPr/>
          <a:lstStyle/>
          <a:p>
            <a:fld id="{BD733FE8-ADD4-45F5-853B-56D2E880FEB3}" type="datetime1">
              <a:rPr lang="es-MX" smtClean="0"/>
              <a:t>11/02/2014</a:t>
            </a:fld>
            <a:endParaRPr lang="es-MX" dirty="0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20072" y="6197622"/>
            <a:ext cx="3502152" cy="365125"/>
          </a:xfrm>
        </p:spPr>
        <p:txBody>
          <a:bodyPr/>
          <a:lstStyle/>
          <a:p>
            <a:r>
              <a:rPr lang="es-MX" dirty="0" smtClean="0"/>
              <a:t>Ocozocoautla de Espinosa </a:t>
            </a:r>
            <a:endParaRPr lang="es-MX" dirty="0"/>
          </a:p>
        </p:txBody>
      </p:sp>
      <p:sp>
        <p:nvSpPr>
          <p:cNvPr id="5" name="1 Marcador de fecha"/>
          <p:cNvSpPr txBox="1">
            <a:spLocks/>
          </p:cNvSpPr>
          <p:nvPr/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733FE8-ADD4-45F5-853B-56D2E880FEB3}" type="datetime1">
              <a:rPr lang="es-MX" smtClean="0"/>
              <a:pPr/>
              <a:t>11/02/2014</a:t>
            </a:fld>
            <a:endParaRPr lang="es-MX" dirty="0"/>
          </a:p>
        </p:txBody>
      </p:sp>
      <p:sp>
        <p:nvSpPr>
          <p:cNvPr id="6" name="2 Marcador de pie de página"/>
          <p:cNvSpPr txBox="1">
            <a:spLocks/>
          </p:cNvSpPr>
          <p:nvPr/>
        </p:nvSpPr>
        <p:spPr>
          <a:xfrm>
            <a:off x="975275" y="274967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mtClean="0"/>
              <a:t>Ocozocoautla de Espinosa </a:t>
            </a:r>
            <a:endParaRPr lang="es-MX" dirty="0"/>
          </a:p>
        </p:txBody>
      </p:sp>
      <p:grpSp>
        <p:nvGrpSpPr>
          <p:cNvPr id="11" name="10 Grupo"/>
          <p:cNvGrpSpPr/>
          <p:nvPr/>
        </p:nvGrpSpPr>
        <p:grpSpPr>
          <a:xfrm>
            <a:off x="531167" y="613242"/>
            <a:ext cx="8127627" cy="1203079"/>
            <a:chOff x="531167" y="664193"/>
            <a:chExt cx="8127627" cy="1203079"/>
          </a:xfrm>
        </p:grpSpPr>
        <p:pic>
          <p:nvPicPr>
            <p:cNvPr id="12" name="Picture 2" descr="http://t3.gstatic.com/images?q=tbn:ANd9GcSIhVX2I93mvQPap5hmIVUFQ9C7mab7pTkCcIE6SC_kTfgWL5mk5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67" y="664193"/>
              <a:ext cx="1368153" cy="115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4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736200"/>
              <a:ext cx="1350490" cy="11310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7" name="6 Rectángulo"/>
          <p:cNvSpPr/>
          <p:nvPr/>
        </p:nvSpPr>
        <p:spPr>
          <a:xfrm>
            <a:off x="531167" y="2276872"/>
            <a:ext cx="79292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solidFill>
                  <a:srgbClr val="000000"/>
                </a:solidFill>
              </a:rPr>
              <a:t>Se cree </a:t>
            </a:r>
            <a:r>
              <a:rPr lang="es-MX" b="1" dirty="0">
                <a:solidFill>
                  <a:srgbClr val="000000"/>
                </a:solidFill>
              </a:rPr>
              <a:t>que hay alrededor de 10 millones de especies diferentes sobre la Tierra. </a:t>
            </a:r>
            <a:endParaRPr lang="es-MX" b="1" dirty="0" smtClean="0">
              <a:solidFill>
                <a:srgbClr val="000000"/>
              </a:solidFill>
            </a:endParaRPr>
          </a:p>
          <a:p>
            <a:pPr algn="just"/>
            <a:endParaRPr lang="es-MX" b="1" dirty="0">
              <a:solidFill>
                <a:srgbClr val="000000"/>
              </a:solidFill>
            </a:endParaRPr>
          </a:p>
          <a:p>
            <a:pPr algn="just"/>
            <a:r>
              <a:rPr lang="es-MX" b="1" dirty="0">
                <a:solidFill>
                  <a:srgbClr val="000000"/>
                </a:solidFill>
              </a:rPr>
              <a:t>El conjunto de organismos y microorganismos que habitan en la Tierra forman la biosfera, compuesta por un elevado número de seres vivos. Debido a la enorme </a:t>
            </a:r>
            <a:r>
              <a:rPr lang="es-MX" b="1" dirty="0" smtClean="0">
                <a:solidFill>
                  <a:srgbClr val="000000"/>
                </a:solidFill>
              </a:rPr>
              <a:t>diversidad, </a:t>
            </a:r>
            <a:r>
              <a:rPr lang="es-MX" b="1" dirty="0">
                <a:solidFill>
                  <a:srgbClr val="000000"/>
                </a:solidFill>
              </a:rPr>
              <a:t>es preciso establecer una clasificación </a:t>
            </a:r>
          </a:p>
        </p:txBody>
      </p:sp>
      <p:pic>
        <p:nvPicPr>
          <p:cNvPr id="3076" name="Picture 4" descr="http://3.bp.blogspot.com/_agHJRsfxVL8/TPYubDkfa2I/AAAAAAAABu8/SMh8XiFUq8Y/s1600/AVE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130" y="4088756"/>
            <a:ext cx="2660593" cy="233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emoticonos3d.com/Dibujos-Animados/63-MundoEmoti-DibujosAnimado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723" y="3573016"/>
            <a:ext cx="2899218" cy="235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encrypted-tbn0.gstatic.com/images?q=tbn:ANd9GcQ8QNPqlKJVFXuhgpIorueYs_pozctwppqtaUMdSb4qRUdZJ8Q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32" y="4322636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92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96" y="620688"/>
            <a:ext cx="8793175" cy="3816424"/>
          </a:xfrm>
        </p:spPr>
        <p:txBody>
          <a:bodyPr>
            <a:normAutofit/>
          </a:bodyPr>
          <a:lstStyle/>
          <a:p>
            <a:r>
              <a:rPr lang="es-MX" sz="2200" dirty="0">
                <a:solidFill>
                  <a:srgbClr val="000000"/>
                </a:solidFill>
              </a:rPr>
              <a:t>Carlos Linneo  clasifica a los  seres vivos  en diferentes  niveles jerárquicos , comenzando originalmente por el REINO, hoy se le considera el DOMINIO como una jerarquía </a:t>
            </a:r>
            <a:r>
              <a:rPr lang="es-MX" sz="2200" dirty="0" err="1">
                <a:solidFill>
                  <a:srgbClr val="000000"/>
                </a:solidFill>
              </a:rPr>
              <a:t>suprarreinal</a:t>
            </a:r>
            <a:r>
              <a:rPr lang="es-MX" sz="2200" dirty="0">
                <a:solidFill>
                  <a:srgbClr val="000000"/>
                </a:solidFill>
              </a:rPr>
              <a:t> , dada la reciente  </a:t>
            </a:r>
            <a:r>
              <a:rPr lang="es-MX" sz="2200" dirty="0" err="1">
                <a:solidFill>
                  <a:srgbClr val="000000"/>
                </a:solidFill>
              </a:rPr>
              <a:t>fisidad</a:t>
            </a:r>
            <a:r>
              <a:rPr lang="es-MX" sz="2200" dirty="0">
                <a:solidFill>
                  <a:srgbClr val="000000"/>
                </a:solidFill>
              </a:rPr>
              <a:t> de incluir a  las  BACTERIAS  y ARQUEAS.</a:t>
            </a:r>
            <a:br>
              <a:rPr lang="es-MX" sz="2200" dirty="0">
                <a:solidFill>
                  <a:srgbClr val="000000"/>
                </a:solidFill>
              </a:rPr>
            </a:br>
            <a:r>
              <a:rPr lang="es-MX" sz="2200" dirty="0">
                <a:solidFill>
                  <a:srgbClr val="000000"/>
                </a:solidFill>
              </a:rPr>
              <a:t>LOS REINOS DE DIVIDEN En FILOS O </a:t>
            </a:r>
            <a:r>
              <a:rPr lang="es-MX" sz="2200" dirty="0" err="1">
                <a:solidFill>
                  <a:srgbClr val="000000"/>
                </a:solidFill>
              </a:rPr>
              <a:t>Phlya</a:t>
            </a:r>
            <a:r>
              <a:rPr lang="es-MX" sz="2200" dirty="0">
                <a:solidFill>
                  <a:srgbClr val="000000"/>
                </a:solidFill>
              </a:rPr>
              <a:t>  para los animales  y en divisores para las plantas y otros organismos. Estos se dividen en CLASES luego en ORDENES , FAMILIAS , GENEROS Y ESPECIES </a:t>
            </a:r>
            <a:r>
              <a:rPr lang="es-MX" dirty="0"/>
              <a:t>.</a:t>
            </a:r>
            <a:br>
              <a:rPr lang="es-MX" dirty="0"/>
            </a:b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19" y="3405341"/>
            <a:ext cx="8144962" cy="3151905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53266" y="4221088"/>
            <a:ext cx="6637467" cy="1520413"/>
          </a:xfrm>
        </p:spPr>
        <p:txBody>
          <a:bodyPr/>
          <a:lstStyle/>
          <a:p>
            <a:r>
              <a:rPr lang="es-MX" dirty="0" smtClean="0"/>
              <a:t>  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268" y="0"/>
            <a:ext cx="9396536" cy="180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58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5032" y="836712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rgbClr val="000000"/>
                </a:solidFill>
              </a:rPr>
              <a:t>La clasificación biológica se basa </a:t>
            </a:r>
            <a:endParaRPr lang="es-MX" dirty="0" smtClean="0">
              <a:solidFill>
                <a:srgbClr val="000000"/>
              </a:solidFill>
            </a:endParaRPr>
          </a:p>
          <a:p>
            <a:pPr algn="ctr"/>
            <a:r>
              <a:rPr lang="es-MX" dirty="0" smtClean="0">
                <a:solidFill>
                  <a:srgbClr val="000000"/>
                </a:solidFill>
              </a:rPr>
              <a:t>principalmente </a:t>
            </a:r>
            <a:r>
              <a:rPr lang="es-MX" dirty="0">
                <a:solidFill>
                  <a:srgbClr val="000000"/>
                </a:solidFill>
              </a:rPr>
              <a:t>en dos criterios </a:t>
            </a:r>
            <a:endParaRPr lang="es-MX" dirty="0" smtClean="0">
              <a:solidFill>
                <a:srgbClr val="000000"/>
              </a:solidFill>
            </a:endParaRPr>
          </a:p>
          <a:p>
            <a:pPr algn="ctr"/>
            <a:r>
              <a:rPr lang="es-MX" dirty="0" smtClean="0">
                <a:solidFill>
                  <a:srgbClr val="000000"/>
                </a:solidFill>
              </a:rPr>
              <a:t>taxonómicos </a:t>
            </a:r>
            <a:r>
              <a:rPr lang="es-MX" dirty="0">
                <a:solidFill>
                  <a:srgbClr val="000000"/>
                </a:solidFill>
              </a:rPr>
              <a:t>que son</a:t>
            </a:r>
            <a:r>
              <a:rPr lang="es-MX" dirty="0" smtClean="0">
                <a:solidFill>
                  <a:srgbClr val="000000"/>
                </a:solidFill>
              </a:rPr>
              <a:t>:</a:t>
            </a:r>
          </a:p>
          <a:p>
            <a:endParaRPr lang="es-MX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             </a:t>
            </a:r>
            <a:r>
              <a:rPr lang="es-MX" b="1" dirty="0" smtClean="0">
                <a:solidFill>
                  <a:srgbClr val="000000"/>
                </a:solidFill>
                <a:effectLst>
                  <a:glow rad="101600">
                    <a:schemeClr val="accent6">
                      <a:lumMod val="10000"/>
                      <a:lumOff val="90000"/>
                      <a:alpha val="6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Criterios extrínsecos:                              Criterios intrínsecos:</a:t>
            </a:r>
            <a:endParaRPr lang="es-MX" b="1" dirty="0">
              <a:solidFill>
                <a:srgbClr val="000000"/>
              </a:solidFill>
              <a:effectLst>
                <a:glow rad="101600">
                  <a:schemeClr val="accent6">
                    <a:lumMod val="10000"/>
                    <a:lumOff val="90000"/>
                    <a:alpha val="60000"/>
                  </a:schemeClr>
                </a:glo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602849" y="2492896"/>
            <a:ext cx="3960440" cy="109233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 smtClean="0">
              <a:solidFill>
                <a:schemeClr val="bg1"/>
              </a:solidFill>
            </a:endParaRPr>
          </a:p>
          <a:p>
            <a:pPr algn="ctr"/>
            <a:r>
              <a:rPr lang="es-MX" sz="1600" dirty="0" smtClean="0">
                <a:solidFill>
                  <a:schemeClr val="bg1"/>
                </a:solidFill>
              </a:rPr>
              <a:t>Toman </a:t>
            </a:r>
            <a:r>
              <a:rPr lang="es-MX" sz="1600" dirty="0">
                <a:solidFill>
                  <a:schemeClr val="bg1"/>
                </a:solidFill>
              </a:rPr>
              <a:t>en cuenta las semejanzas y diferencias externas de los seres vivos, carecen de rigor científico, </a:t>
            </a:r>
          </a:p>
          <a:p>
            <a:pPr algn="ctr"/>
            <a:r>
              <a:rPr lang="es-MX" sz="1600" dirty="0">
                <a:solidFill>
                  <a:schemeClr val="bg1"/>
                </a:solidFill>
              </a:rPr>
              <a:t>se denominan artificiales</a:t>
            </a:r>
            <a:r>
              <a:rPr lang="es-MX" sz="1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endParaRPr lang="es-MX" dirty="0"/>
          </a:p>
        </p:txBody>
      </p:sp>
      <p:sp>
        <p:nvSpPr>
          <p:cNvPr id="5" name="4 Rectángulo redondeado"/>
          <p:cNvSpPr/>
          <p:nvPr/>
        </p:nvSpPr>
        <p:spPr>
          <a:xfrm>
            <a:off x="4826170" y="2508206"/>
            <a:ext cx="3744416" cy="109233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 smtClean="0">
              <a:solidFill>
                <a:schemeClr val="bg1"/>
              </a:solidFill>
            </a:endParaRPr>
          </a:p>
          <a:p>
            <a:pPr algn="ctr"/>
            <a:r>
              <a:rPr lang="es-MX" sz="1600" dirty="0" smtClean="0">
                <a:solidFill>
                  <a:schemeClr val="bg1"/>
                </a:solidFill>
              </a:rPr>
              <a:t>Son </a:t>
            </a:r>
            <a:r>
              <a:rPr lang="es-MX" sz="1600" dirty="0">
                <a:solidFill>
                  <a:schemeClr val="bg1"/>
                </a:solidFill>
              </a:rPr>
              <a:t>las características esenciales de un ser vivo y el parentesco entre </a:t>
            </a:r>
            <a:r>
              <a:rPr lang="es-MX" sz="1600" dirty="0" smtClean="0">
                <a:solidFill>
                  <a:schemeClr val="bg1"/>
                </a:solidFill>
              </a:rPr>
              <a:t>ellos y queda </a:t>
            </a:r>
            <a:r>
              <a:rPr lang="es-MX" sz="1600" dirty="0">
                <a:solidFill>
                  <a:schemeClr val="bg1"/>
                </a:solidFill>
              </a:rPr>
              <a:t>científicamente comprobado.</a:t>
            </a:r>
          </a:p>
          <a:p>
            <a:pPr algn="ctr"/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1560" y="3933056"/>
            <a:ext cx="79112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rgbClr val="000000"/>
                </a:solidFill>
              </a:rPr>
              <a:t>Clasificación según: </a:t>
            </a:r>
          </a:p>
          <a:p>
            <a:r>
              <a:rPr lang="es-MX" b="1" dirty="0" smtClean="0">
                <a:solidFill>
                  <a:srgbClr val="000000"/>
                </a:solidFill>
              </a:rPr>
              <a:t>Su reproducción:              </a:t>
            </a:r>
          </a:p>
          <a:p>
            <a:r>
              <a:rPr lang="es-MX" b="1" dirty="0" smtClean="0">
                <a:solidFill>
                  <a:srgbClr val="000000"/>
                </a:solidFill>
              </a:rPr>
              <a:t>                                        	</a:t>
            </a:r>
          </a:p>
          <a:p>
            <a:r>
              <a:rPr lang="es-MX" b="1" dirty="0" smtClean="0">
                <a:solidFill>
                  <a:srgbClr val="000000"/>
                </a:solidFill>
              </a:rPr>
              <a:t>Asexual</a:t>
            </a:r>
            <a:r>
              <a:rPr lang="es-MX" dirty="0">
                <a:solidFill>
                  <a:srgbClr val="000000"/>
                </a:solidFill>
              </a:rPr>
              <a:t>: Es aquella que no requiere la unión de gametos para que el organismo se divida.</a:t>
            </a:r>
          </a:p>
          <a:p>
            <a:endParaRPr lang="es-MX" dirty="0">
              <a:solidFill>
                <a:srgbClr val="000000"/>
              </a:solidFill>
            </a:endParaRPr>
          </a:p>
          <a:p>
            <a:r>
              <a:rPr lang="es-MX" b="1" dirty="0" smtClean="0">
                <a:solidFill>
                  <a:srgbClr val="000000"/>
                </a:solidFill>
              </a:rPr>
              <a:t>Sexual</a:t>
            </a:r>
            <a:r>
              <a:rPr lang="es-MX" dirty="0">
                <a:solidFill>
                  <a:srgbClr val="000000"/>
                </a:solidFill>
              </a:rPr>
              <a:t>: Es en la que se requiere la intervención de dos organismos, que producen gametos, para que se realice</a:t>
            </a:r>
          </a:p>
        </p:txBody>
      </p:sp>
      <p:sp>
        <p:nvSpPr>
          <p:cNvPr id="7" name="1 Marcador de fecha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</p:spPr>
        <p:txBody>
          <a:bodyPr/>
          <a:lstStyle/>
          <a:p>
            <a:fld id="{BD733FE8-ADD4-45F5-853B-56D2E880FEB3}" type="datetime1">
              <a:rPr lang="es-MX" smtClean="0"/>
              <a:t>11/02/2014</a:t>
            </a:fld>
            <a:endParaRPr lang="es-MX" dirty="0"/>
          </a:p>
        </p:txBody>
      </p:sp>
      <p:sp>
        <p:nvSpPr>
          <p:cNvPr id="8" name="2 Marcador de pie de página"/>
          <p:cNvSpPr txBox="1">
            <a:spLocks/>
          </p:cNvSpPr>
          <p:nvPr/>
        </p:nvSpPr>
        <p:spPr>
          <a:xfrm>
            <a:off x="975275" y="274967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Ocozocoautla de Espinosa </a:t>
            </a:r>
            <a:endParaRPr lang="es-MX" dirty="0"/>
          </a:p>
        </p:txBody>
      </p:sp>
      <p:grpSp>
        <p:nvGrpSpPr>
          <p:cNvPr id="9" name="8 Grupo"/>
          <p:cNvGrpSpPr/>
          <p:nvPr/>
        </p:nvGrpSpPr>
        <p:grpSpPr>
          <a:xfrm>
            <a:off x="531167" y="613242"/>
            <a:ext cx="8127627" cy="1203079"/>
            <a:chOff x="531167" y="664193"/>
            <a:chExt cx="8127627" cy="1203079"/>
          </a:xfrm>
        </p:grpSpPr>
        <p:pic>
          <p:nvPicPr>
            <p:cNvPr id="10" name="Picture 2" descr="http://t3.gstatic.com/images?q=tbn:ANd9GcSIhVX2I93mvQPap5hmIVUFQ9C7mab7pTkCcIE6SC_kTfgWL5mk5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67" y="664193"/>
              <a:ext cx="1368153" cy="115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4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736200"/>
              <a:ext cx="1350490" cy="11310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343830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Personalizado 2">
      <a:dk1>
        <a:srgbClr val="FFAFD1"/>
      </a:dk1>
      <a:lt1>
        <a:srgbClr val="FFFFFF"/>
      </a:lt1>
      <a:dk2>
        <a:srgbClr val="4E005F"/>
      </a:dk2>
      <a:lt2>
        <a:srgbClr val="F1B2FF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2D69"/>
      </a:accent5>
      <a:accent6>
        <a:srgbClr val="4E003F"/>
      </a:accent6>
      <a:hlink>
        <a:srgbClr val="BC0066"/>
      </a:hlink>
      <a:folHlink>
        <a:srgbClr val="FF79C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595</Words>
  <Application>Microsoft Office PowerPoint</Application>
  <PresentationFormat>Presentación en pantalla (4:3)</PresentationFormat>
  <Paragraphs>204</Paragraphs>
  <Slides>17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Arial</vt:lpstr>
      <vt:lpstr>Calibri</vt:lpstr>
      <vt:lpstr>Century Gothic</vt:lpstr>
      <vt:lpstr>Century Gothic (Cuerpo)</vt:lpstr>
      <vt:lpstr>Freestyle Script</vt:lpstr>
      <vt:lpstr>Segoe Print</vt:lpstr>
      <vt:lpstr>Times New Roman</vt:lpstr>
      <vt:lpstr>Tw Cen MT</vt:lpstr>
      <vt:lpstr>Wingdings</vt:lpstr>
      <vt:lpstr>Wingdings 2</vt:lpstr>
      <vt:lpstr>Austin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Es una relación de que una ciencia sea parte de la otra esta también tienen relaciones externas con respecto a su origen.</vt:lpstr>
      <vt:lpstr>Presentación de PowerPoint</vt:lpstr>
      <vt:lpstr>Carlos Linneo  clasifica a los  seres vivos  en diferentes  niveles jerárquicos , comenzando originalmente por el REINO, hoy se le considera el DOMINIO como una jerarquía suprarreinal , dada la reciente  fisidad de incluir a  las  BACTERIAS  y ARQUEAS. LOS REINOS DE DIVIDEN En FILOS O Phlya  para los animales  y en divisores para las plantas y otros organismos. Estos se dividen en CLASES luego en ORDENES , FAMILIAS , GENEROS Y ESPECIES 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Características De Los Cinco Reinos 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Kary</cp:lastModifiedBy>
  <cp:revision>54</cp:revision>
  <dcterms:created xsi:type="dcterms:W3CDTF">2014-01-20T22:52:02Z</dcterms:created>
  <dcterms:modified xsi:type="dcterms:W3CDTF">2014-02-11T18:28:20Z</dcterms:modified>
</cp:coreProperties>
</file>