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43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F0D0A8-496C-46FC-861B-304D82DF95B8}" type="datetimeFigureOut">
              <a:rPr lang="es-MX" smtClean="0"/>
              <a:t>28/02/2014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AB93EF-9E22-453C-A195-E42526407F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391491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AB93EF-9E22-453C-A195-E42526407F7D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143986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A87691C-8222-4117-929C-3C8A04D22B99}" type="datetimeFigureOut">
              <a:rPr lang="es-MX" smtClean="0"/>
              <a:t>28/02/2014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356CDC-BB2F-441E-AE4E-727A0527DDB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2295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A87691C-8222-4117-929C-3C8A04D22B99}" type="datetimeFigureOut">
              <a:rPr lang="es-MX" smtClean="0"/>
              <a:t>28/02/2014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356CDC-BB2F-441E-AE4E-727A0527DDB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44319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A87691C-8222-4117-929C-3C8A04D22B99}" type="datetimeFigureOut">
              <a:rPr lang="es-MX" smtClean="0"/>
              <a:t>28/02/2014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356CDC-BB2F-441E-AE4E-727A0527DDB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95527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A87691C-8222-4117-929C-3C8A04D22B99}" type="datetimeFigureOut">
              <a:rPr lang="es-MX" smtClean="0"/>
              <a:t>28/02/2014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356CDC-BB2F-441E-AE4E-727A0527DDB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92911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A87691C-8222-4117-929C-3C8A04D22B99}" type="datetimeFigureOut">
              <a:rPr lang="es-MX" smtClean="0"/>
              <a:t>28/02/2014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356CDC-BB2F-441E-AE4E-727A0527DDB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62584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A87691C-8222-4117-929C-3C8A04D22B99}" type="datetimeFigureOut">
              <a:rPr lang="es-MX" smtClean="0"/>
              <a:t>28/02/2014</a:t>
            </a:fld>
            <a:endParaRPr lang="es-MX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MX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356CDC-BB2F-441E-AE4E-727A0527DDB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70740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A87691C-8222-4117-929C-3C8A04D22B99}" type="datetimeFigureOut">
              <a:rPr lang="es-MX" smtClean="0"/>
              <a:t>28/02/2014</a:t>
            </a:fld>
            <a:endParaRPr lang="es-MX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MX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356CDC-BB2F-441E-AE4E-727A0527DDB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2188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A87691C-8222-4117-929C-3C8A04D22B99}" type="datetimeFigureOut">
              <a:rPr lang="es-MX" smtClean="0"/>
              <a:t>28/02/2014</a:t>
            </a:fld>
            <a:endParaRPr lang="es-MX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MX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356CDC-BB2F-441E-AE4E-727A0527DDB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0410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A87691C-8222-4117-929C-3C8A04D22B99}" type="datetimeFigureOut">
              <a:rPr lang="es-MX" smtClean="0"/>
              <a:t>28/02/2014</a:t>
            </a:fld>
            <a:endParaRPr lang="es-MX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MX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356CDC-BB2F-441E-AE4E-727A0527DDB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0568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A87691C-8222-4117-929C-3C8A04D22B99}" type="datetimeFigureOut">
              <a:rPr lang="es-MX" smtClean="0"/>
              <a:t>28/02/2014</a:t>
            </a:fld>
            <a:endParaRPr lang="es-MX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MX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356CDC-BB2F-441E-AE4E-727A0527DDB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1142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 smtClean="0"/>
              <a:t>Haga clic en el icono para agregar una imagen</a:t>
            </a:r>
            <a:endParaRPr lang="es-MX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A87691C-8222-4117-929C-3C8A04D22B99}" type="datetimeFigureOut">
              <a:rPr lang="es-MX" smtClean="0"/>
              <a:t>28/02/2014</a:t>
            </a:fld>
            <a:endParaRPr lang="es-MX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MX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356CDC-BB2F-441E-AE4E-727A0527DDB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41011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1808163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dirty="0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68313" y="1916113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MX" smtClean="0"/>
              <a:t>Haga clic para modificar el estilo de texto del patrón</a:t>
            </a:r>
          </a:p>
          <a:p>
            <a:pPr lvl="1"/>
            <a:r>
              <a:rPr lang="es-ES" altLang="es-MX" smtClean="0"/>
              <a:t>Segundo nivel</a:t>
            </a:r>
          </a:p>
          <a:p>
            <a:pPr lvl="2"/>
            <a:r>
              <a:rPr lang="es-ES" altLang="es-MX" smtClean="0"/>
              <a:t>Tercer nivel</a:t>
            </a:r>
          </a:p>
          <a:p>
            <a:pPr lvl="3"/>
            <a:r>
              <a:rPr lang="es-ES" altLang="es-MX" smtClean="0"/>
              <a:t>Cuarto nivel</a:t>
            </a:r>
          </a:p>
          <a:p>
            <a:pPr lvl="4"/>
            <a:r>
              <a:rPr lang="es-ES" altLang="es-MX" smtClean="0"/>
              <a:t>Quinto nivel</a:t>
            </a:r>
            <a:endParaRPr lang="es-MX" altLang="es-MX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0A87691C-8222-4117-929C-3C8A04D22B99}" type="datetimeFigureOut">
              <a:rPr lang="es-MX" smtClean="0"/>
              <a:t>28/02/2014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42356CDC-BB2F-441E-AE4E-727A0527DDB9}" type="slidenum">
              <a:rPr lang="es-MX" smtClean="0"/>
              <a:t>‹Nº›</a:t>
            </a:fld>
            <a:endParaRPr lang="es-MX"/>
          </a:p>
        </p:txBody>
      </p:sp>
      <p:pic>
        <p:nvPicPr>
          <p:cNvPr id="1031" name="Picture 2"/>
          <p:cNvPicPr>
            <a:picLocks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00225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8 Imagen"/>
          <p:cNvPicPr>
            <a:picLocks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31750"/>
            <a:ext cx="1800225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2176023" y="851694"/>
            <a:ext cx="5041900" cy="95410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800" b="1" dirty="0" smtClean="0">
                <a:latin typeface="Andalus" pitchFamily="2" charset="-78"/>
                <a:cs typeface="Andalus" pitchFamily="2" charset="-78"/>
              </a:rPr>
              <a:t>Primer semestre Enero- Junio 2014 </a:t>
            </a:r>
            <a:endParaRPr lang="es-MX" sz="2800" b="1" dirty="0">
              <a:latin typeface="Andalus" pitchFamily="2" charset="-78"/>
              <a:cs typeface="Andalus" pitchFamily="2" charset="-78"/>
            </a:endParaRPr>
          </a:p>
        </p:txBody>
      </p:sp>
      <p:sp>
        <p:nvSpPr>
          <p:cNvPr id="5" name="5 CuadroTexto"/>
          <p:cNvSpPr txBox="1">
            <a:spLocks noChangeArrowheads="1"/>
          </p:cNvSpPr>
          <p:nvPr/>
        </p:nvSpPr>
        <p:spPr bwMode="auto">
          <a:xfrm>
            <a:off x="2360613" y="389732"/>
            <a:ext cx="46799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s-MX" altLang="es-MX" sz="2400" b="1" dirty="0">
                <a:latin typeface="Andalus" pitchFamily="18" charset="-78"/>
                <a:cs typeface="Andalus" pitchFamily="18" charset="-78"/>
              </a:rPr>
              <a:t>Facultad  De Ciencias Químicas </a:t>
            </a:r>
          </a:p>
        </p:txBody>
      </p:sp>
      <p:sp>
        <p:nvSpPr>
          <p:cNvPr id="6" name="9 CuadroTexto"/>
          <p:cNvSpPr txBox="1">
            <a:spLocks noChangeArrowheads="1"/>
          </p:cNvSpPr>
          <p:nvPr/>
        </p:nvSpPr>
        <p:spPr bwMode="auto">
          <a:xfrm>
            <a:off x="1187624" y="2187574"/>
            <a:ext cx="648072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s-MX" altLang="es-MX" sz="2400" b="1" dirty="0">
                <a:latin typeface="Andalus" pitchFamily="18" charset="-78"/>
                <a:cs typeface="Andalus" pitchFamily="18" charset="-78"/>
              </a:rPr>
              <a:t>Materia: </a:t>
            </a:r>
            <a:r>
              <a:rPr lang="es-MX" altLang="es-MX" sz="2400" b="1" dirty="0" smtClean="0">
                <a:latin typeface="Andalus" pitchFamily="18" charset="-78"/>
                <a:cs typeface="Andalus" pitchFamily="18" charset="-78"/>
              </a:rPr>
              <a:t>Inducción a la Carrera.</a:t>
            </a:r>
          </a:p>
          <a:p>
            <a:pPr algn="ctr" eaLnBrk="1" hangingPunct="1"/>
            <a:endParaRPr lang="es-MX" altLang="es-MX" sz="2400" b="1" dirty="0">
              <a:latin typeface="Andalus" pitchFamily="18" charset="-78"/>
              <a:cs typeface="Andalus" pitchFamily="18" charset="-78"/>
            </a:endParaRPr>
          </a:p>
          <a:p>
            <a:pPr algn="ctr" eaLnBrk="1" hangingPunct="1"/>
            <a:r>
              <a:rPr lang="es-MX" altLang="es-MX" sz="2400" b="1" dirty="0" smtClean="0">
                <a:latin typeface="Andalus" pitchFamily="18" charset="-78"/>
                <a:cs typeface="Andalus" pitchFamily="18" charset="-78"/>
              </a:rPr>
              <a:t>Tema: El perfil deseable del Químico Farmacobiologo.</a:t>
            </a:r>
            <a:r>
              <a:rPr lang="es-MX" altLang="es-MX" b="1" dirty="0" smtClean="0">
                <a:latin typeface="Andalus" pitchFamily="18" charset="-78"/>
                <a:cs typeface="Andalus" pitchFamily="18" charset="-78"/>
              </a:rPr>
              <a:t> </a:t>
            </a:r>
            <a:endParaRPr lang="es-MX" altLang="es-MX" sz="1400" b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7" name="10 CuadroTexto"/>
          <p:cNvSpPr txBox="1">
            <a:spLocks noChangeArrowheads="1"/>
          </p:cNvSpPr>
          <p:nvPr/>
        </p:nvSpPr>
        <p:spPr bwMode="auto">
          <a:xfrm>
            <a:off x="1025086" y="4696420"/>
            <a:ext cx="61928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s-MX" altLang="es-MX" sz="2400" b="1" dirty="0">
                <a:latin typeface="Andalus" pitchFamily="18" charset="-78"/>
                <a:cs typeface="Andalus" pitchFamily="18" charset="-78"/>
              </a:rPr>
              <a:t>Catedrático: Q.F.B. Carlos Chacón Zenteno</a:t>
            </a:r>
            <a:r>
              <a:rPr lang="es-MX" altLang="es-MX" b="1" dirty="0">
                <a:latin typeface="Andalus" pitchFamily="18" charset="-78"/>
                <a:cs typeface="Andalus" pitchFamily="18" charset="-78"/>
              </a:rPr>
              <a:t> </a:t>
            </a:r>
            <a:endParaRPr lang="es-MX" altLang="es-MX" sz="1400" b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8" name="11 Subtítulo"/>
          <p:cNvSpPr txBox="1">
            <a:spLocks noGrp="1"/>
          </p:cNvSpPr>
          <p:nvPr>
            <p:ph type="subTitle" idx="1"/>
          </p:nvPr>
        </p:nvSpPr>
        <p:spPr>
          <a:xfrm>
            <a:off x="626115" y="5342361"/>
            <a:ext cx="6400800" cy="1034129"/>
          </a:xfrm>
        </p:spPr>
        <p:txBody>
          <a:bodyPr rtlCol="0">
            <a:spAutoFit/>
          </a:bodyPr>
          <a:lstStyle/>
          <a:p>
            <a:pPr eaLnBrk="1" hangingPunct="1">
              <a:defRPr/>
            </a:pPr>
            <a:r>
              <a:rPr lang="es-MX" sz="1800" b="1" dirty="0" smtClean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INTEGRENTES </a:t>
            </a:r>
            <a:r>
              <a:rPr lang="es-MX" sz="1800" b="1" dirty="0" smtClean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DEL EQUIPO</a:t>
            </a:r>
            <a:r>
              <a:rPr lang="es-MX" sz="1800" b="1" dirty="0" smtClean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:</a:t>
            </a:r>
          </a:p>
          <a:p>
            <a:pPr eaLnBrk="1" hangingPunct="1">
              <a:defRPr/>
            </a:pPr>
            <a:endParaRPr lang="es-MX" sz="1800" b="1" dirty="0" smtClean="0">
              <a:solidFill>
                <a:schemeClr val="tx1"/>
              </a:solidFill>
              <a:latin typeface="Andalus" pitchFamily="2" charset="-78"/>
              <a:cs typeface="Andalus" pitchFamily="2" charset="-78"/>
            </a:endParaRPr>
          </a:p>
          <a:p>
            <a:pPr marL="285750" indent="-285750" eaLnBrk="1" hangingPunct="1">
              <a:buFont typeface="Wingdings" pitchFamily="2" charset="2"/>
              <a:buChar char="v"/>
              <a:defRPr/>
            </a:pPr>
            <a:r>
              <a:rPr lang="es-MX" sz="1800" b="1" dirty="0" smtClean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Víctor </a:t>
            </a:r>
            <a:r>
              <a:rPr lang="es-MX" sz="1800" b="1" dirty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Emmanuel Martínez Nandayapa</a:t>
            </a:r>
            <a:r>
              <a:rPr lang="es-MX" sz="1800" b="1" dirty="0" smtClean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.</a:t>
            </a:r>
            <a:endParaRPr lang="es-MX" sz="1800" b="1" dirty="0" smtClean="0">
              <a:solidFill>
                <a:schemeClr val="tx1"/>
              </a:solidFill>
              <a:latin typeface="Andalus" pitchFamily="2" charset="-78"/>
              <a:cs typeface="Andalus" pitchFamily="2" charset="-78"/>
            </a:endParaRPr>
          </a:p>
        </p:txBody>
      </p:sp>
      <p:sp>
        <p:nvSpPr>
          <p:cNvPr id="9" name="12 CuadroTexto"/>
          <p:cNvSpPr txBox="1">
            <a:spLocks noChangeArrowheads="1"/>
          </p:cNvSpPr>
          <p:nvPr/>
        </p:nvSpPr>
        <p:spPr bwMode="auto">
          <a:xfrm>
            <a:off x="1907704" y="4005064"/>
            <a:ext cx="46799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s-MX" altLang="es-MX" sz="2400" b="1" dirty="0">
                <a:latin typeface="Andalus" pitchFamily="18" charset="-78"/>
                <a:cs typeface="Andalus" pitchFamily="18" charset="-78"/>
              </a:rPr>
              <a:t>EQUIPO </a:t>
            </a:r>
            <a:r>
              <a:rPr lang="es-MX" altLang="es-MX" sz="2400" b="1" dirty="0" smtClean="0">
                <a:latin typeface="Andalus" pitchFamily="18" charset="-78"/>
                <a:cs typeface="Andalus" pitchFamily="18" charset="-78"/>
              </a:rPr>
              <a:t>#9</a:t>
            </a:r>
            <a:r>
              <a:rPr lang="es-MX" altLang="es-MX" b="1" dirty="0" smtClean="0">
                <a:latin typeface="Andalus" pitchFamily="18" charset="-78"/>
                <a:cs typeface="Andalus" pitchFamily="18" charset="-78"/>
              </a:rPr>
              <a:t> </a:t>
            </a:r>
            <a:endParaRPr lang="es-MX" altLang="es-MX" sz="1400" b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10" name="14 CuadroTexto"/>
          <p:cNvSpPr txBox="1">
            <a:spLocks noChangeArrowheads="1"/>
          </p:cNvSpPr>
          <p:nvPr/>
        </p:nvSpPr>
        <p:spPr bwMode="auto">
          <a:xfrm>
            <a:off x="5580063" y="6391275"/>
            <a:ext cx="38512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s-MX" altLang="es-MX" sz="2400">
                <a:latin typeface="Andalus" pitchFamily="18" charset="-78"/>
                <a:cs typeface="Andalus" pitchFamily="18" charset="-78"/>
              </a:rPr>
              <a:t>Ocozocoautla de Espinoza</a:t>
            </a:r>
            <a:r>
              <a:rPr lang="es-MX" altLang="es-MX">
                <a:latin typeface="Andalus" pitchFamily="18" charset="-78"/>
                <a:cs typeface="Andalus" pitchFamily="18" charset="-78"/>
              </a:rPr>
              <a:t> </a:t>
            </a:r>
            <a:endParaRPr lang="es-MX" altLang="es-MX" sz="1400"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11" name="Picture 2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6563" y="4953000"/>
            <a:ext cx="1439862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853358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EL PERFIL DE INGRESO</a:t>
            </a:r>
            <a:endParaRPr lang="es-MX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1916112"/>
            <a:ext cx="9144000" cy="4941887"/>
          </a:xfrm>
        </p:spPr>
        <p:txBody>
          <a:bodyPr/>
          <a:lstStyle/>
          <a:p>
            <a:r>
              <a:rPr lang="es-MX" dirty="0"/>
              <a:t>El aspirante a ingresar a este programa de licenciatura deberá contar con conocimientos generales en las áreas de química, matemáticas, física y biología; habilidades en comunicación oral y escrita, así como de búsqueda de información, razonamiento numérico y </a:t>
            </a:r>
            <a:r>
              <a:rPr lang="es-MX" dirty="0" smtClean="0"/>
              <a:t>verbal, </a:t>
            </a:r>
            <a:r>
              <a:rPr lang="es-MX" dirty="0"/>
              <a:t>observación, pensamiento crítico y analítico; además deberá poseer actitudes como espíritu de servicio, conciencia social y humanitaria.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887866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EL PERFIL DE EGRESO</a:t>
            </a:r>
            <a:endParaRPr lang="es-MX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1700808"/>
            <a:ext cx="9144000" cy="5157192"/>
          </a:xfrm>
        </p:spPr>
        <p:txBody>
          <a:bodyPr/>
          <a:lstStyle/>
          <a:p>
            <a:r>
              <a:rPr lang="es-MX" dirty="0" smtClean="0"/>
              <a:t>El profesional egresado de esta carrera contara con la información, formación científica, habilidades practicas, destrezas y actitudes necesarias para dar respuesta a necesidades sociales, mediante:</a:t>
            </a:r>
          </a:p>
          <a:p>
            <a:endParaRPr lang="es-MX" dirty="0" smtClean="0"/>
          </a:p>
          <a:p>
            <a:pPr marL="0" indent="0" algn="just">
              <a:buNone/>
            </a:pPr>
            <a:r>
              <a:rPr lang="es-MX" dirty="0" smtClean="0"/>
              <a:t>1. La realización de análisis químicos, físicos, biológicos, fisicoquímicos y microbiológicos, aplicados en materias primas, procesos y productos terminados en las industrias y laboratorios clínicos.</a:t>
            </a:r>
          </a:p>
          <a:p>
            <a:pPr marL="514350" indent="-514350">
              <a:buFont typeface="+mj-lt"/>
              <a:buAutoNum type="arabicPeriod"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8638970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EL PERFIL DE EGRESO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1772816"/>
            <a:ext cx="9144000" cy="5085183"/>
          </a:xfrm>
        </p:spPr>
        <p:txBody>
          <a:bodyPr/>
          <a:lstStyle/>
          <a:p>
            <a:pPr marL="0" indent="0">
              <a:buNone/>
            </a:pPr>
            <a:r>
              <a:rPr lang="es-MX" sz="2800" dirty="0" smtClean="0"/>
              <a:t>2. El establecimiento de normas y sistemas de calidad relacionados con los procesos químicos y de salud.</a:t>
            </a:r>
          </a:p>
          <a:p>
            <a:pPr marL="0" indent="0">
              <a:buNone/>
            </a:pPr>
            <a:endParaRPr lang="es-MX" sz="2800" dirty="0"/>
          </a:p>
          <a:p>
            <a:pPr marL="0" indent="0">
              <a:buNone/>
            </a:pPr>
            <a:r>
              <a:rPr lang="es-MX" sz="2800" dirty="0" smtClean="0"/>
              <a:t>3. El manejo y adaptación de métodos eficaces que le permiten intervenir en el diagnostico y prevención de enfermedades, así como el tratamiento y la recuperación de la salud del hombre.</a:t>
            </a:r>
          </a:p>
          <a:p>
            <a:pPr marL="0" indent="0">
              <a:buNone/>
            </a:pPr>
            <a:endParaRPr lang="es-MX" sz="2800" dirty="0"/>
          </a:p>
          <a:p>
            <a:pPr marL="0" indent="0">
              <a:buNone/>
            </a:pPr>
            <a:r>
              <a:rPr lang="es-MX" sz="2800" dirty="0" smtClean="0"/>
              <a:t>4. La participación en la detección y solución de problemas de salud publica mediante estudios sustentados en métodos científicos de su campo.</a:t>
            </a:r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30423420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EL PERFIL DE EGRESO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1772816"/>
            <a:ext cx="9144000" cy="5085184"/>
          </a:xfrm>
        </p:spPr>
        <p:txBody>
          <a:bodyPr/>
          <a:lstStyle/>
          <a:p>
            <a:pPr marL="0" indent="0">
              <a:buNone/>
            </a:pPr>
            <a:r>
              <a:rPr lang="es-MX" dirty="0" smtClean="0"/>
              <a:t>5. La participación en diferentes aspectos legales y administrativos relacionados con su profesión.</a:t>
            </a:r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r>
              <a:rPr lang="es-MX" dirty="0" smtClean="0"/>
              <a:t>6. El trabajo en equipo de manera interdisciplinaria con profesionales de carreras afines en la resolución de problemas relacionados con su ejercicio profesional.</a:t>
            </a:r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r>
              <a:rPr lang="es-MX" dirty="0" smtClean="0"/>
              <a:t>7. El manejo de tecnología y sistemas de información.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484879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El perfil deseable profesional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1916112"/>
            <a:ext cx="9144000" cy="4941887"/>
          </a:xfrm>
        </p:spPr>
        <p:txBody>
          <a:bodyPr/>
          <a:lstStyle/>
          <a:p>
            <a:pPr algn="just"/>
            <a:r>
              <a:rPr lang="es-MX" sz="2800" dirty="0" smtClean="0"/>
              <a:t>Que el profesionista pueda aplicar sus </a:t>
            </a:r>
            <a:r>
              <a:rPr lang="es-MX" sz="2800" dirty="0"/>
              <a:t>conocimientos, habilidades y actitudes en la producción de bienes y servicios destinados a la prevención, diagnóstico, apoyo al tratamiento, y seguimiento de enfermedades, mediante la realización e interpretación de análisis y procedimientos químicos, microbiológicos, alimentarios, bioquímico clínicos, toxicológicos y farmacéuticos, bajo criterios de calidad y regulación sanitaria, promoviendo con ello la salud y el bienestar social de la población.</a:t>
            </a:r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40984499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Objetivo de la carrera Químico </a:t>
            </a:r>
            <a:br>
              <a:rPr lang="es-MX" b="1" dirty="0" smtClean="0"/>
            </a:br>
            <a:r>
              <a:rPr lang="es-MX" b="1" dirty="0" smtClean="0"/>
              <a:t>Farmacobiologo.</a:t>
            </a:r>
            <a:endParaRPr lang="es-MX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1916112"/>
            <a:ext cx="9144000" cy="4941887"/>
          </a:xfrm>
        </p:spPr>
        <p:txBody>
          <a:bodyPr/>
          <a:lstStyle/>
          <a:p>
            <a:pPr marL="0" indent="0" algn="just">
              <a:buNone/>
            </a:pPr>
            <a:r>
              <a:rPr lang="es-MX" sz="2800" dirty="0"/>
              <a:t>Formar profesionistas cuyas actividades estén encaminadas a resolver problemas de la química de la vida, particularmente en lo relacionado con el diagnóstico y prevención de las enfermedades, así como la conservación y recuperación de la salud del hombre.</a:t>
            </a:r>
          </a:p>
          <a:p>
            <a:pPr marL="0" indent="0" algn="just">
              <a:buNone/>
            </a:pPr>
            <a:r>
              <a:rPr lang="es-MX" sz="2800" dirty="0"/>
              <a:t/>
            </a:r>
            <a:br>
              <a:rPr lang="es-MX" sz="2800" dirty="0"/>
            </a:br>
            <a:r>
              <a:rPr lang="es-MX" sz="2800" dirty="0"/>
              <a:t>Incorporar los conocimientos teóricos-metodológicos acordes con el avance de la ciencia y la tecnología y los cambios que ocurren en la sociedad.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072526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3600" b="1" dirty="0" smtClean="0"/>
              <a:t>¿Qué es un Químico Farmacobiologo? (definición del ceneval).</a:t>
            </a:r>
            <a:endParaRPr lang="es-MX" sz="36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1916112"/>
            <a:ext cx="9089409" cy="4825255"/>
          </a:xfrm>
        </p:spPr>
        <p:txBody>
          <a:bodyPr/>
          <a:lstStyle/>
          <a:p>
            <a:r>
              <a:rPr lang="es-MX" sz="2800" dirty="0"/>
              <a:t>Es el profesional de salud que reúne los </a:t>
            </a:r>
            <a:r>
              <a:rPr lang="es-MX" sz="2800" dirty="0" smtClean="0"/>
              <a:t>conocimientos, </a:t>
            </a:r>
            <a:r>
              <a:rPr lang="es-MX" sz="2800" dirty="0"/>
              <a:t>habilidades y actitudes para servir a la sociedad responsablemente  en el diseño, </a:t>
            </a:r>
            <a:r>
              <a:rPr lang="es-MX" sz="2800" dirty="0" smtClean="0"/>
              <a:t>evaluación, </a:t>
            </a:r>
            <a:r>
              <a:rPr lang="es-MX" sz="2800" dirty="0"/>
              <a:t>producción, distribución, dispensación, selección, información, y regulación de los medicamentos, agentes de diagnóstico y reactivos </a:t>
            </a:r>
            <a:r>
              <a:rPr lang="es-MX" sz="2800" dirty="0" smtClean="0"/>
              <a:t>clínicos, así </a:t>
            </a:r>
            <a:r>
              <a:rPr lang="es-MX" sz="2800" dirty="0"/>
              <a:t>como otros servicios que permitan prevenir y diagnosticar enfermedades, mantener y recuperar la salud, de acuerdo con la normatividad del país y las recomendaciones de la Organización Mundial de la Salud.</a:t>
            </a:r>
            <a:r>
              <a:rPr lang="es-MX" dirty="0" smtClean="0"/>
              <a:t/>
            </a:r>
            <a:br>
              <a:rPr lang="es-MX" dirty="0" smtClean="0"/>
            </a:b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03897871"/>
      </p:ext>
    </p:extLst>
  </p:cSld>
  <p:clrMapOvr>
    <a:masterClrMapping/>
  </p:clrMapOvr>
</p:sld>
</file>

<file path=ppt/theme/theme1.xml><?xml version="1.0" encoding="utf-8"?>
<a:theme xmlns:a="http://schemas.openxmlformats.org/drawingml/2006/main" name="MPLANTILL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MPLANTILLA</Template>
  <TotalTime>103</TotalTime>
  <Words>477</Words>
  <Application>Microsoft Office PowerPoint</Application>
  <PresentationFormat>Presentación en pantalla (4:3)</PresentationFormat>
  <Paragraphs>37</Paragraphs>
  <Slides>8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MPLANTILLA</vt:lpstr>
      <vt:lpstr>Presentación de PowerPoint</vt:lpstr>
      <vt:lpstr>EL PERFIL DE INGRESO</vt:lpstr>
      <vt:lpstr>EL PERFIL DE EGRESO</vt:lpstr>
      <vt:lpstr>EL PERFIL DE EGRESO</vt:lpstr>
      <vt:lpstr>EL PERFIL DE EGRESO</vt:lpstr>
      <vt:lpstr>El perfil deseable profesional</vt:lpstr>
      <vt:lpstr>Objetivo de la carrera Químico  Farmacobiologo.</vt:lpstr>
      <vt:lpstr>¿Qué es un Químico Farmacobiologo? (definición del ceneval).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Alexandra</dc:creator>
  <cp:lastModifiedBy>Alexandra</cp:lastModifiedBy>
  <cp:revision>9</cp:revision>
  <dcterms:created xsi:type="dcterms:W3CDTF">2014-02-28T21:23:40Z</dcterms:created>
  <dcterms:modified xsi:type="dcterms:W3CDTF">2014-02-28T23:06:53Z</dcterms:modified>
</cp:coreProperties>
</file>