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4" r:id="rId1"/>
  </p:sldMasterIdLst>
  <p:sldIdLst>
    <p:sldId id="259" r:id="rId2"/>
    <p:sldId id="260" r:id="rId3"/>
    <p:sldId id="256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FF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8" d="100"/>
          <a:sy n="58" d="100"/>
        </p:scale>
        <p:origin x="-306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3/8/2014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70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372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4837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8338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2923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53907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54876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3/8/2014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92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3/8/2014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8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3/8/2014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3/8/2014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11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3/8/2014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1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3/8/2014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8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3/8/2014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2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3/8/2014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3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3/8/2014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8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5E72C73-2D91-4E12-BA25-F0AA0C03599B}" type="datetimeFigureOut">
              <a:rPr lang="en-US" smtClean="0"/>
              <a:t>3/8/2014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3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t>3/8/2014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11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0"/>
            <a:ext cx="2511381" cy="226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27" y="-1"/>
            <a:ext cx="2626473" cy="2266683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933700" y="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Universidad Autónoma de Chiapas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Facultad de Ciencias Químicas Campus IV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Extensión Ocozocoautla, Chiapas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Licenciatura de Químico Farmacobiólogo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875153" y="1758851"/>
            <a:ext cx="244169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s-MX" b="1" dirty="0">
                <a:ln w="12700" cap="flat" cmpd="sng" algn="ctr">
                  <a:solidFill>
                    <a:srgbClr val="8064A2"/>
                  </a:solidFill>
                  <a:prstDash val="solid"/>
                  <a:round/>
                </a:ln>
                <a:gradFill>
                  <a:gsLst>
                    <a:gs pos="0">
                      <a:srgbClr val="8064A2"/>
                    </a:gs>
                    <a:gs pos="4000">
                      <a:srgbClr val="B3A2C7"/>
                    </a:gs>
                    <a:gs pos="87000">
                      <a:srgbClr val="E6E0EC"/>
                    </a:gs>
                  </a:gsLst>
                  <a:lin ang="5400000" scaled="0"/>
                </a:gra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PRIMER SEMESTRE</a:t>
            </a:r>
            <a:endParaRPr lang="es-MX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2656777"/>
            <a:ext cx="6096000" cy="33496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tabLst>
                <a:tab pos="1560195" algn="l"/>
              </a:tabLst>
            </a:pPr>
            <a:r>
              <a:rPr lang="es-MX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MATERIA:</a:t>
            </a:r>
            <a:r>
              <a:rPr lang="es-MX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INDUCCION A LA CARRERA</a:t>
            </a:r>
            <a:endParaRPr lang="es-MX" sz="16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s-MX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PROFESOR:</a:t>
            </a:r>
            <a:r>
              <a:rPr lang="es-MX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Q.F.B. Carlos Chacón Zenteno</a:t>
            </a:r>
            <a:r>
              <a:rPr lang="es-MX" sz="20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MX" sz="16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MX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INTEGRANTES:</a:t>
            </a:r>
            <a:endParaRPr lang="es-MX" sz="16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9900CC"/>
              </a:buClr>
              <a:buFont typeface="Symbol" panose="05050102010706020507" pitchFamily="18" charset="2"/>
              <a:buChar char=""/>
            </a:pPr>
            <a:r>
              <a:rPr lang="es-MX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Alfaro Ferra Jesús Roberto</a:t>
            </a:r>
            <a:endParaRPr lang="es-MX" sz="16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9900CC"/>
              </a:buClr>
              <a:buFont typeface="Symbol" panose="05050102010706020507" pitchFamily="18" charset="2"/>
              <a:buChar char=""/>
            </a:pPr>
            <a:r>
              <a:rPr lang="es-MX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Gómez Guillén Nery Eunice</a:t>
            </a:r>
            <a:endParaRPr lang="es-MX" sz="16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9900CC"/>
              </a:buClr>
              <a:buFont typeface="Symbol" panose="05050102010706020507" pitchFamily="18" charset="2"/>
              <a:buChar char=""/>
            </a:pPr>
            <a:r>
              <a:rPr lang="es-MX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Gómez Núñez Claudia Beatriz</a:t>
            </a:r>
            <a:endParaRPr lang="es-MX" sz="16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9900CC"/>
              </a:buClr>
              <a:buFont typeface="Symbol" panose="05050102010706020507" pitchFamily="18" charset="2"/>
              <a:buChar char=""/>
            </a:pPr>
            <a:r>
              <a:rPr lang="es-MX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Morales Díaz Yeseli </a:t>
            </a:r>
            <a:r>
              <a:rPr lang="es-MX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Yanin</a:t>
            </a:r>
            <a:endParaRPr lang="es-MX" sz="16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www.cucei.udg.mx/carreras/farmacia/sites/default/files/imagecache/imagen-100x80/galeria/IMAGEN%2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545" y="4174688"/>
            <a:ext cx="2587625" cy="21281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9 Rectángulo"/>
          <p:cNvSpPr/>
          <p:nvPr/>
        </p:nvSpPr>
        <p:spPr>
          <a:xfrm>
            <a:off x="7070270" y="5841164"/>
            <a:ext cx="50945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dirty="0">
                <a:gradFill>
                  <a:gsLst>
                    <a:gs pos="0">
                      <a:srgbClr val="215968"/>
                    </a:gs>
                    <a:gs pos="50000">
                      <a:srgbClr val="4BACC6"/>
                    </a:gs>
                    <a:gs pos="100000">
                      <a:srgbClr val="93CDDD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Ocozocoautla de Espinosa, Chiapas; </a:t>
            </a:r>
            <a:r>
              <a:rPr lang="es-MX" dirty="0" smtClean="0">
                <a:gradFill>
                  <a:gsLst>
                    <a:gs pos="0">
                      <a:srgbClr val="215968"/>
                    </a:gs>
                    <a:gs pos="50000">
                      <a:srgbClr val="4BACC6"/>
                    </a:gs>
                    <a:gs pos="100000">
                      <a:srgbClr val="93CDDD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 </a:t>
            </a:r>
            <a:r>
              <a:rPr lang="es-MX" dirty="0">
                <a:gradFill>
                  <a:gsLst>
                    <a:gs pos="0">
                      <a:srgbClr val="215968"/>
                    </a:gs>
                    <a:gs pos="50000">
                      <a:srgbClr val="4BACC6"/>
                    </a:gs>
                    <a:gs pos="100000">
                      <a:srgbClr val="93CDDD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  <a:r>
              <a:rPr lang="es-MX" dirty="0" smtClean="0">
                <a:gradFill>
                  <a:gsLst>
                    <a:gs pos="0">
                      <a:srgbClr val="215968"/>
                    </a:gs>
                    <a:gs pos="50000">
                      <a:srgbClr val="4BACC6"/>
                    </a:gs>
                    <a:gs pos="100000">
                      <a:srgbClr val="93CDDD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Marzo </a:t>
            </a:r>
            <a:r>
              <a:rPr lang="es-MX" dirty="0">
                <a:gradFill>
                  <a:gsLst>
                    <a:gs pos="0">
                      <a:srgbClr val="215968"/>
                    </a:gs>
                    <a:gs pos="50000">
                      <a:srgbClr val="4BACC6"/>
                    </a:gs>
                    <a:gs pos="100000">
                      <a:srgbClr val="93CDDD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 2014</a:t>
            </a:r>
            <a:endParaRPr lang="es-MX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191250" y="3133830"/>
            <a:ext cx="58510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Unidad IV.- El Perfil Deseable Del Químico Farmacobiólogo.</a:t>
            </a:r>
            <a:endParaRPr lang="es-MX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1993141"/>
            <a:ext cx="12192000" cy="48648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11381" cy="199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27" y="-1"/>
            <a:ext cx="2626473" cy="199314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68386" y="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Universidad Autónoma de Chiapas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Facultad de Ciencias Químicas Campus IV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Extensión Ocozocoautla, Chiapas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Licenciatura de Químico Farmacobiólogo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2136339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FFFF00"/>
                </a:solidFill>
              </a:rPr>
              <a:t>Una de las características del ser humano es la curiosidad, el deseo de conocerse y saber acerca de todo lo que lo rodea. La curiosidad lo ha llevado a obtener muchos conocimientos tanto de los objetos que tiene cerca como sobre los más lejos. Con el tiempo, las formas y procedimientos de experimentación cambiaron y los científicos crearon un lugar para buscar respuestas y hacer descubrimientos: el laboratorio</a:t>
            </a:r>
            <a:r>
              <a:rPr lang="es-MX" dirty="0"/>
              <a:t>.</a:t>
            </a: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0" y="33366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i="1" dirty="0"/>
              <a:t>INSTRUMENTOS</a:t>
            </a:r>
          </a:p>
          <a:p>
            <a:r>
              <a:rPr lang="es-MX" i="1" dirty="0"/>
              <a:t>Los Instrumentos básicos son:</a:t>
            </a:r>
            <a:endParaRPr lang="es-MX" i="1" dirty="0"/>
          </a:p>
        </p:txBody>
      </p:sp>
      <p:sp>
        <p:nvSpPr>
          <p:cNvPr id="10" name="9 Rectángulo"/>
          <p:cNvSpPr/>
          <p:nvPr/>
        </p:nvSpPr>
        <p:spPr>
          <a:xfrm>
            <a:off x="-2" y="4010247"/>
            <a:ext cx="115116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rgbClr val="92D050"/>
                </a:solidFill>
              </a:rPr>
              <a:t>Microscopio.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rgbClr val="92D050"/>
                </a:solidFill>
              </a:rPr>
              <a:t>Agitador.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rgbClr val="92D050"/>
                </a:solidFill>
              </a:rPr>
              <a:t>Alambre De Platino.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rgbClr val="92D050"/>
                </a:solidFill>
              </a:rPr>
              <a:t>Aguja Para Disección.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rgbClr val="92D050"/>
                </a:solidFill>
              </a:rPr>
              <a:t>La </a:t>
            </a:r>
            <a:r>
              <a:rPr lang="es-MX" dirty="0" err="1">
                <a:solidFill>
                  <a:srgbClr val="92D050"/>
                </a:solidFill>
              </a:rPr>
              <a:t>bagueta</a:t>
            </a:r>
            <a:r>
              <a:rPr lang="es-MX" dirty="0">
                <a:solidFill>
                  <a:srgbClr val="92D05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rgbClr val="92D050"/>
                </a:solidFill>
              </a:rPr>
              <a:t>Balanza De Dos Platillos.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rgbClr val="92D050"/>
                </a:solidFill>
              </a:rPr>
              <a:t>Balón.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rgbClr val="92D050"/>
                </a:solidFill>
              </a:rPr>
              <a:t>Balón de destilación.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rgbClr val="92D050"/>
                </a:solidFill>
              </a:rPr>
              <a:t>Bisturí</a:t>
            </a:r>
            <a:r>
              <a:rPr lang="es-MX" dirty="0" smtClean="0">
                <a:solidFill>
                  <a:srgbClr val="92D050"/>
                </a:solidFill>
              </a:rPr>
              <a:t>.</a:t>
            </a:r>
            <a:endParaRPr lang="es-MX" dirty="0">
              <a:solidFill>
                <a:srgbClr val="92D05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663043" y="3718679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rgbClr val="00B0F0"/>
                </a:solidFill>
              </a:rPr>
              <a:t>Broche de </a:t>
            </a:r>
            <a:r>
              <a:rPr lang="es-MX" dirty="0" err="1">
                <a:solidFill>
                  <a:srgbClr val="00B0F0"/>
                </a:solidFill>
              </a:rPr>
              <a:t>mader</a:t>
            </a:r>
            <a:r>
              <a:rPr lang="es-MX" dirty="0">
                <a:solidFill>
                  <a:srgbClr val="00B0F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rgbClr val="00B0F0"/>
                </a:solidFill>
              </a:rPr>
              <a:t> Buretas.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rgbClr val="00B0F0"/>
                </a:solidFill>
              </a:rPr>
              <a:t>Caja De Petri.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rgbClr val="00B0F0"/>
                </a:solidFill>
              </a:rPr>
              <a:t>Caja De Preparación.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rgbClr val="00B0F0"/>
                </a:solidFill>
              </a:rPr>
              <a:t>Cápsula De Porcelana.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rgbClr val="00B0F0"/>
                </a:solidFill>
              </a:rPr>
              <a:t>La cápsula de Petri.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rgbClr val="00B0F0"/>
                </a:solidFill>
              </a:rPr>
              <a:t>Charolas De Disección.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rgbClr val="00B0F0"/>
                </a:solidFill>
              </a:rPr>
              <a:t>Cristalizador De Vidrio.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rgbClr val="00B0F0"/>
                </a:solidFill>
              </a:rPr>
              <a:t> Cubreobjetos.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rgbClr val="00B0F0"/>
                </a:solidFill>
              </a:rPr>
              <a:t>Embudos De Diferentes Tamaños Y Tipos.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rgbClr val="00B0F0"/>
                </a:solidFill>
              </a:rPr>
              <a:t>Escobillones De Cerda.</a:t>
            </a:r>
            <a:endParaRPr lang="es-MX" dirty="0">
              <a:solidFill>
                <a:srgbClr val="00B0F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8028215" y="3746988"/>
            <a:ext cx="52958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rgbClr val="92D050"/>
                </a:solidFill>
              </a:rPr>
              <a:t>Embudo De Separación.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rgbClr val="92D050"/>
                </a:solidFill>
              </a:rPr>
              <a:t>Escurridero.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rgbClr val="92D050"/>
                </a:solidFill>
              </a:rPr>
              <a:t>Espátula.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rgbClr val="92D050"/>
                </a:solidFill>
              </a:rPr>
              <a:t>Estufa eléctrica.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rgbClr val="92D050"/>
                </a:solidFill>
              </a:rPr>
              <a:t>Ganchos De Vidrio.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rgbClr val="92D050"/>
                </a:solidFill>
              </a:rPr>
              <a:t>Gradilla.</a:t>
            </a:r>
          </a:p>
        </p:txBody>
      </p:sp>
    </p:spTree>
    <p:extLst>
      <p:ext uri="{BB962C8B-B14F-4D97-AF65-F5344CB8AC3E}">
        <p14:creationId xmlns:p14="http://schemas.microsoft.com/office/powerpoint/2010/main" val="1304687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11381" cy="199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27" y="-1"/>
            <a:ext cx="2626473" cy="199314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68386" y="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Universidad Autónoma de Chiapas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Facultad de Ciencias Químicas Campus IV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Extensión Ocozocoautla, Chiapas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Licenciatura de Químico Farmacobiólogo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11381" y="1993140"/>
            <a:ext cx="7478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>
                <a:solidFill>
                  <a:srgbClr val="92D050"/>
                </a:solidFill>
              </a:rPr>
              <a:t>Conocimiento del material de laboratorio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-16328" y="2995643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i="1" dirty="0">
                <a:solidFill>
                  <a:srgbClr val="FFFF00"/>
                </a:solidFill>
              </a:rPr>
              <a:t>Microscopio.-</a:t>
            </a:r>
            <a:r>
              <a:rPr lang="es-MX" dirty="0">
                <a:solidFill>
                  <a:srgbClr val="FFFF00"/>
                </a:solidFill>
              </a:rPr>
              <a:t> Instrumento óptico destinado a observar de cerca objetos extremadamente diminutos</a:t>
            </a:r>
            <a:r>
              <a:rPr lang="es-MX" dirty="0" smtClean="0">
                <a:solidFill>
                  <a:srgbClr val="FFFF00"/>
                </a:solidFill>
              </a:rPr>
              <a:t>. La </a:t>
            </a:r>
            <a:r>
              <a:rPr lang="es-MX" dirty="0">
                <a:solidFill>
                  <a:srgbClr val="FFFF00"/>
                </a:solidFill>
              </a:rPr>
              <a:t>combinación de sus lentes produce el efecto de que lo que se mira aparezca con dimensiones extraordinariamente aumentadas, haciéndose perceptible lo que no lo es a simple vista</a:t>
            </a:r>
            <a:r>
              <a:rPr lang="es-MX" dirty="0" smtClean="0">
                <a:solidFill>
                  <a:srgbClr val="FFFF00"/>
                </a:solidFill>
              </a:rPr>
              <a:t>.</a:t>
            </a:r>
          </a:p>
          <a:p>
            <a:pPr algn="just"/>
            <a:endParaRPr lang="es-MX" dirty="0">
              <a:solidFill>
                <a:srgbClr val="FFFF00"/>
              </a:solidFill>
            </a:endParaRPr>
          </a:p>
          <a:p>
            <a:pPr algn="just"/>
            <a:r>
              <a:rPr lang="es-MX" b="1" i="1" dirty="0">
                <a:solidFill>
                  <a:srgbClr val="92D050"/>
                </a:solidFill>
              </a:rPr>
              <a:t>Agitador.-</a:t>
            </a:r>
            <a:r>
              <a:rPr lang="es-MX" dirty="0">
                <a:solidFill>
                  <a:srgbClr val="92D050"/>
                </a:solidFill>
              </a:rPr>
              <a:t> Consiste en una varilla de vidrio, que se utiliza para mezclar o disolver las sustancias, pueden ser de diferentes diámetros y longitud. Pueden prepararse agitadores de diferentes tamaños de 6 o más milímetros de diámetro para evitar que se rompan fácilmente</a:t>
            </a:r>
            <a:r>
              <a:rPr lang="es-MX" dirty="0" smtClean="0">
                <a:solidFill>
                  <a:srgbClr val="92D050"/>
                </a:solidFill>
              </a:rPr>
              <a:t>.</a:t>
            </a:r>
          </a:p>
          <a:p>
            <a:pPr algn="just"/>
            <a:endParaRPr lang="es-MX" dirty="0">
              <a:solidFill>
                <a:srgbClr val="FFFF00"/>
              </a:solidFill>
            </a:endParaRPr>
          </a:p>
          <a:p>
            <a:pPr algn="just" fontAlgn="base"/>
            <a:r>
              <a:rPr lang="es-MX" b="1" i="1" dirty="0">
                <a:solidFill>
                  <a:srgbClr val="FFFF00"/>
                </a:solidFill>
              </a:rPr>
              <a:t>Alambre De Platino.-</a:t>
            </a:r>
            <a:r>
              <a:rPr lang="es-MX" b="1" dirty="0">
                <a:solidFill>
                  <a:srgbClr val="FFFF00"/>
                </a:solidFill>
              </a:rPr>
              <a:t> </a:t>
            </a:r>
            <a:r>
              <a:rPr lang="es-MX" dirty="0">
                <a:solidFill>
                  <a:srgbClr val="FFFF00"/>
                </a:solidFill>
              </a:rPr>
              <a:t>Es utilizado para la siembra de hongos y bacterias.</a:t>
            </a:r>
          </a:p>
          <a:p>
            <a:pPr algn="just" fontAlgn="base"/>
            <a:r>
              <a:rPr lang="es-MX" b="1" i="1" dirty="0">
                <a:solidFill>
                  <a:srgbClr val="FFFF00"/>
                </a:solidFill>
              </a:rPr>
              <a:t>La </a:t>
            </a:r>
            <a:r>
              <a:rPr lang="es-MX" b="1" i="1" dirty="0" err="1">
                <a:solidFill>
                  <a:srgbClr val="FFFF00"/>
                </a:solidFill>
              </a:rPr>
              <a:t>bagueta</a:t>
            </a:r>
            <a:r>
              <a:rPr lang="es-MX" b="1" i="1" dirty="0">
                <a:solidFill>
                  <a:srgbClr val="FFFF00"/>
                </a:solidFill>
              </a:rPr>
              <a:t>.- </a:t>
            </a:r>
            <a:r>
              <a:rPr lang="es-MX" dirty="0">
                <a:solidFill>
                  <a:srgbClr val="FFFF00"/>
                </a:solidFill>
              </a:rPr>
              <a:t>se utiliza para agitar sustancias.</a:t>
            </a:r>
            <a:endParaRPr lang="es-MX" dirty="0">
              <a:solidFill>
                <a:srgbClr val="FFFF00"/>
              </a:solidFill>
            </a:endParaRPr>
          </a:p>
        </p:txBody>
      </p:sp>
      <p:pic>
        <p:nvPicPr>
          <p:cNvPr id="9" name="Picture 4" descr="Equipos y materiales de laboratorio para química y biologí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989" y="3750372"/>
            <a:ext cx="1823740" cy="243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276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11381" cy="199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27" y="-1"/>
            <a:ext cx="2626473" cy="199314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68386" y="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Universidad Autónoma de Chiapas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Facultad de Ciencias Químicas Campus IV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Extensión Ocozocoautla, Chiapas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Licenciatura de Químico Farmacobiólogo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222867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MX" b="1" i="1" dirty="0" smtClean="0"/>
          </a:p>
          <a:p>
            <a:r>
              <a:rPr lang="es-MX" b="1" i="1" dirty="0" smtClean="0">
                <a:solidFill>
                  <a:srgbClr val="FFFF00"/>
                </a:solidFill>
              </a:rPr>
              <a:t>Caja </a:t>
            </a:r>
            <a:r>
              <a:rPr lang="es-MX" b="1" i="1" dirty="0">
                <a:solidFill>
                  <a:srgbClr val="FFFF00"/>
                </a:solidFill>
              </a:rPr>
              <a:t>De Petri.-</a:t>
            </a:r>
            <a:r>
              <a:rPr lang="es-MX" dirty="0">
                <a:solidFill>
                  <a:srgbClr val="FFFF00"/>
                </a:solidFill>
              </a:rPr>
              <a:t> Existen de diferentes medidas; es utilizada para preparar cultivos de hongos y bacterias, y también para seleccionar muestras de animales.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3429000"/>
            <a:ext cx="84092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b="1" i="1" dirty="0" smtClean="0"/>
          </a:p>
          <a:p>
            <a:r>
              <a:rPr lang="es-MX" b="1" i="1" dirty="0" smtClean="0">
                <a:solidFill>
                  <a:srgbClr val="92D050"/>
                </a:solidFill>
              </a:rPr>
              <a:t>Cristalizador </a:t>
            </a:r>
            <a:r>
              <a:rPr lang="es-MX" b="1" i="1" dirty="0">
                <a:solidFill>
                  <a:srgbClr val="92D050"/>
                </a:solidFill>
              </a:rPr>
              <a:t>De Vidrio.-</a:t>
            </a:r>
            <a:r>
              <a:rPr lang="es-MX" b="1" dirty="0">
                <a:solidFill>
                  <a:srgbClr val="92D050"/>
                </a:solidFill>
              </a:rPr>
              <a:t> </a:t>
            </a:r>
            <a:r>
              <a:rPr lang="es-MX" dirty="0">
                <a:solidFill>
                  <a:srgbClr val="92D050"/>
                </a:solidFill>
              </a:rPr>
              <a:t>Es utilizado para preparar cultivos y diversas soluciones, así como para observar el proceso de las sustancias que producen reacciones (reactivos</a:t>
            </a:r>
            <a:r>
              <a:rPr lang="es-MX" dirty="0" smtClean="0">
                <a:solidFill>
                  <a:srgbClr val="92D050"/>
                </a:solidFill>
              </a:rPr>
              <a:t>).</a:t>
            </a:r>
          </a:p>
          <a:p>
            <a:endParaRPr lang="es-MX" dirty="0"/>
          </a:p>
          <a:p>
            <a:r>
              <a:rPr lang="es-MX" b="1" i="1" dirty="0">
                <a:solidFill>
                  <a:srgbClr val="FFFF00"/>
                </a:solidFill>
              </a:rPr>
              <a:t>Cubreobjetos.-</a:t>
            </a:r>
            <a:r>
              <a:rPr lang="es-MX" i="1" dirty="0">
                <a:solidFill>
                  <a:srgbClr val="FFFF00"/>
                </a:solidFill>
              </a:rPr>
              <a:t> </a:t>
            </a:r>
            <a:r>
              <a:rPr lang="es-MX" dirty="0">
                <a:solidFill>
                  <a:srgbClr val="FFFF00"/>
                </a:solidFill>
              </a:rPr>
              <a:t>Sirven para preparar soluciones o bien para colocar sobre ellos muestras de animales o plantas que serán observados al microscopio.</a:t>
            </a:r>
            <a:endParaRPr lang="es-MX" dirty="0">
              <a:solidFill>
                <a:srgbClr val="FFFF00"/>
              </a:solidFill>
            </a:endParaRPr>
          </a:p>
        </p:txBody>
      </p:sp>
      <p:pic>
        <p:nvPicPr>
          <p:cNvPr id="9" name="Picture 2" descr="Equipos y materiales de laboratorio para química y biologí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527" y="2828835"/>
            <a:ext cx="21621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quipos y materiales de laboratorio para química y biologí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823" y="5979022"/>
            <a:ext cx="13811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31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11381" cy="199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27" y="-1"/>
            <a:ext cx="2626473" cy="199314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68386" y="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Universidad Autónoma de Chiapas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Facultad de Ciencias Químicas Campus IV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Extensión Ocozocoautla, Chiapas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Licenciatura de Químico Farmacobiólogo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2344260"/>
            <a:ext cx="1219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i="1" dirty="0">
                <a:solidFill>
                  <a:srgbClr val="99CCFF"/>
                </a:solidFill>
              </a:rPr>
              <a:t>Embudos De Diferentes Tamaños Y Tipos.-</a:t>
            </a:r>
            <a:r>
              <a:rPr lang="es-MX" dirty="0">
                <a:solidFill>
                  <a:srgbClr val="99CCFF"/>
                </a:solidFill>
              </a:rPr>
              <a:t> Pueden ser de tallo largo, corto, o mediano; pueden ser de plástico o de vidrio. Son útiles para filtrar sustancias y para envasarlas en otros recipientes. Previene contra el desperdicio o derramamiento innecesario o accidental</a:t>
            </a:r>
            <a:r>
              <a:rPr lang="es-MX" dirty="0" smtClean="0">
                <a:solidFill>
                  <a:srgbClr val="99CCFF"/>
                </a:solidFill>
              </a:rPr>
              <a:t>.</a:t>
            </a:r>
          </a:p>
          <a:p>
            <a:endParaRPr lang="es-MX" dirty="0"/>
          </a:p>
          <a:p>
            <a:r>
              <a:rPr lang="es-MX" b="1" i="1" dirty="0">
                <a:solidFill>
                  <a:srgbClr val="92D050"/>
                </a:solidFill>
              </a:rPr>
              <a:t>Escobillones De Cerda.-</a:t>
            </a:r>
            <a:r>
              <a:rPr lang="es-MX" dirty="0">
                <a:solidFill>
                  <a:srgbClr val="92D050"/>
                </a:solidFill>
              </a:rPr>
              <a:t> Sirven para lavar los tubos de ensayo, frascos, </a:t>
            </a:r>
            <a:r>
              <a:rPr lang="es-MX" dirty="0" err="1">
                <a:solidFill>
                  <a:srgbClr val="92D050"/>
                </a:solidFill>
              </a:rPr>
              <a:t>etc</a:t>
            </a:r>
            <a:r>
              <a:rPr lang="es-MX" dirty="0">
                <a:solidFill>
                  <a:srgbClr val="92D050"/>
                </a:solidFill>
              </a:rPr>
              <a:t>; indispensable para mantener la limpieza de los utensilios de laboratorio</a:t>
            </a:r>
            <a:r>
              <a:rPr lang="es-MX" dirty="0" smtClean="0">
                <a:solidFill>
                  <a:srgbClr val="92D050"/>
                </a:solidFill>
              </a:rPr>
              <a:t>.</a:t>
            </a:r>
          </a:p>
          <a:p>
            <a:endParaRPr lang="es-MX" dirty="0">
              <a:solidFill>
                <a:srgbClr val="FFFF99"/>
              </a:solidFill>
            </a:endParaRPr>
          </a:p>
          <a:p>
            <a:r>
              <a:rPr lang="es-MX" b="1" i="1" dirty="0">
                <a:solidFill>
                  <a:srgbClr val="FFFF99"/>
                </a:solidFill>
              </a:rPr>
              <a:t>Matraces Aforados.-</a:t>
            </a:r>
            <a:r>
              <a:rPr lang="es-MX" dirty="0">
                <a:solidFill>
                  <a:srgbClr val="FFFF99"/>
                </a:solidFill>
              </a:rPr>
              <a:t> Son matraces de fondo plano y cuello estrecho muy alargado, donde tienen una marca o seña de tal modo que, cuando están llenos hasta dicha marca, se indica el volumen que contienen, que pueden ser de 50, 100, 200, 250, 300, 500, 1000 y 2000 mililitros. Normalmente son usados para preparar varias soluciones tipo y para diluciones a un volumen determinado</a:t>
            </a:r>
            <a:r>
              <a:rPr lang="es-MX" dirty="0" smtClean="0">
                <a:solidFill>
                  <a:srgbClr val="FFFF99"/>
                </a:solidFill>
              </a:rPr>
              <a:t>.</a:t>
            </a:r>
          </a:p>
          <a:p>
            <a:endParaRPr lang="es-MX" dirty="0">
              <a:solidFill>
                <a:srgbClr val="99CCFF"/>
              </a:solidFill>
            </a:endParaRPr>
          </a:p>
          <a:p>
            <a:r>
              <a:rPr lang="es-MX" b="1" i="1" dirty="0">
                <a:solidFill>
                  <a:srgbClr val="99CCFF"/>
                </a:solidFill>
              </a:rPr>
              <a:t>Matraz Erlenmeyer.-</a:t>
            </a:r>
            <a:r>
              <a:rPr lang="es-MX" dirty="0">
                <a:solidFill>
                  <a:srgbClr val="99CCFF"/>
                </a:solidFill>
              </a:rPr>
              <a:t> Hecho de vidrio, tiene forma de cono con fondo plano; pueden estar graduadas o no y se encuentran en diversos tamaños. Es empleado para calentar líquidos, preparar soluciones o para cultivo durante los experimentos.</a:t>
            </a:r>
            <a:endParaRPr lang="es-MX" dirty="0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44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dondear rectángulo de esquina diagonal"/>
          <p:cNvSpPr/>
          <p:nvPr/>
        </p:nvSpPr>
        <p:spPr>
          <a:xfrm>
            <a:off x="195943" y="4686300"/>
            <a:ext cx="9829799" cy="186145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b="1" i="1" u="sng" dirty="0">
                <a:solidFill>
                  <a:schemeClr val="accent3">
                    <a:lumMod val="75000"/>
                  </a:schemeClr>
                </a:solidFill>
              </a:rPr>
              <a:t>Objetivo Especifico</a:t>
            </a:r>
            <a:r>
              <a:rPr lang="es-MX" sz="2000" dirty="0">
                <a:solidFill>
                  <a:schemeClr val="accent3">
                    <a:lumMod val="75000"/>
                  </a:schemeClr>
                </a:solidFill>
              </a:rPr>
              <a:t>: El alumno identificara, conocerá y comprenderá que la carrera persigue metódicamente, propósitos deseables de formación profesional y a la ves construyen propuesta de solución a problemas cotidianos.</a:t>
            </a:r>
            <a:endParaRPr lang="es-MX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11381" cy="226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27" y="-1"/>
            <a:ext cx="2626473" cy="2266683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68386" y="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Universidad Autónoma de Chiapas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Facultad de Ciencias Químicas Campus IV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Extensión Ocozocoautla, Chiapas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Licenciatura de Químico Farmacobiólogo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7 Redondear rectángulo de esquina diagonal"/>
          <p:cNvSpPr/>
          <p:nvPr/>
        </p:nvSpPr>
        <p:spPr>
          <a:xfrm>
            <a:off x="-1" y="2551837"/>
            <a:ext cx="10025743" cy="175432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-2" y="2551837"/>
            <a:ext cx="97481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i="1" u="sng" dirty="0">
                <a:solidFill>
                  <a:schemeClr val="accent3">
                    <a:lumMod val="75000"/>
                  </a:schemeClr>
                </a:solidFill>
              </a:rPr>
              <a:t>Objetivo General</a:t>
            </a:r>
            <a:r>
              <a:rPr lang="es-MX" sz="2000" dirty="0">
                <a:solidFill>
                  <a:schemeClr val="accent3">
                    <a:lumMod val="75000"/>
                  </a:schemeClr>
                </a:solidFill>
              </a:rPr>
              <a:t>: Esta asignatura tiene el propósito de dar un panorama de la estructura curricular (mapa curricular) que compone a la carrera y además de brindar información académica sobre los propósitos fundamentales que persigue SER QUÍMICO FARMACOBIOLOGO.</a:t>
            </a:r>
            <a:endParaRPr lang="es-MX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posgrado.fiq.umich.mx/~fiqumsnh/Perfil_IQ_archivos/banner_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035" y="3211481"/>
            <a:ext cx="6230819" cy="17970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ángulo 4"/>
          <p:cNvSpPr/>
          <p:nvPr/>
        </p:nvSpPr>
        <p:spPr>
          <a:xfrm>
            <a:off x="2269791" y="2489415"/>
            <a:ext cx="74574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4.5-Qu</a:t>
            </a:r>
            <a:r>
              <a:rPr lang="es-MX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é</a:t>
            </a:r>
            <a:r>
              <a:rPr lang="es-MX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s-MX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es un </a:t>
            </a:r>
            <a:r>
              <a:rPr lang="es-MX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</a:t>
            </a:r>
            <a:r>
              <a:rPr lang="es-MX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uímico </a:t>
            </a:r>
            <a:r>
              <a:rPr lang="es-MX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</a:t>
            </a:r>
            <a:r>
              <a:rPr lang="es-MX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ármaco </a:t>
            </a:r>
            <a:r>
              <a:rPr lang="es-MX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  <a:r>
              <a:rPr lang="es-MX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iólogo?</a:t>
            </a:r>
            <a:endParaRPr lang="es-MX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716146"/>
            <a:ext cx="1130944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3200" dirty="0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2000" dirty="0">
                <a:solidFill>
                  <a:srgbClr val="FF6699"/>
                </a:solidFill>
              </a:rPr>
              <a:t>E</a:t>
            </a:r>
            <a:r>
              <a:rPr lang="es-MX" sz="2000" dirty="0" smtClean="0">
                <a:solidFill>
                  <a:srgbClr val="FF6699"/>
                </a:solidFill>
              </a:rPr>
              <a:t>s el profesional de salud con conocimientos , habilidades, actitudes y valores, que sirve a la sociedad en el diseño, evaluación, producción, dispensación, selección, información y regulación de los medicamentos agentes de diagnostico y reactivos químicos; así como servicios que permitan prevenir y diagnosticar enfermedades, mantener y recuperar la salud.</a:t>
            </a:r>
            <a:endParaRPr lang="es-MX" sz="2000" dirty="0">
              <a:solidFill>
                <a:srgbClr val="FF6699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13915" y="3525232"/>
            <a:ext cx="29610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rgbClr val="FFFF00"/>
                </a:solidFill>
              </a:rPr>
              <a:t>Según la OMS</a:t>
            </a:r>
          </a:p>
        </p:txBody>
      </p:sp>
      <p:pic>
        <p:nvPicPr>
          <p:cNvPr id="7" name="Imagen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11381" cy="226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27" y="-1"/>
            <a:ext cx="2626473" cy="2266683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2868386" y="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Universidad Autónoma de Chiapas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Facultad de Ciencias Químicas Campus IV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Extensión Ocozocoautla, Chiapas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Licenciatura de Químico Farmacobiólogo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06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8239" y="3534013"/>
            <a:ext cx="113276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800" b="1" dirty="0" smtClean="0">
                <a:solidFill>
                  <a:srgbClr val="FFFF00"/>
                </a:solidFill>
              </a:rPr>
              <a:t>Según el CENEVAL</a:t>
            </a:r>
          </a:p>
          <a:p>
            <a:endParaRPr lang="es-MX" b="1" dirty="0" smtClean="0">
              <a:solidFill>
                <a:srgbClr val="FFC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MX" sz="2400" b="1" dirty="0" smtClean="0">
              <a:solidFill>
                <a:srgbClr val="FFC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000" dirty="0">
                <a:solidFill>
                  <a:srgbClr val="FF6699"/>
                </a:solidFill>
              </a:rPr>
              <a:t>Es el profesional de salud que reúne los </a:t>
            </a:r>
            <a:r>
              <a:rPr lang="es-MX" sz="2000" dirty="0" smtClean="0">
                <a:solidFill>
                  <a:srgbClr val="FF6699"/>
                </a:solidFill>
              </a:rPr>
              <a:t>conocimientos</a:t>
            </a:r>
            <a:r>
              <a:rPr lang="es-MX" sz="2000" dirty="0">
                <a:solidFill>
                  <a:srgbClr val="FF6699"/>
                </a:solidFill>
              </a:rPr>
              <a:t>, habilidades y actitudes para servir a la sociedad responsablemente  en el diseño, </a:t>
            </a:r>
            <a:r>
              <a:rPr lang="es-MX" sz="2000" dirty="0" smtClean="0">
                <a:solidFill>
                  <a:srgbClr val="FF6699"/>
                </a:solidFill>
              </a:rPr>
              <a:t>evaluación, </a:t>
            </a:r>
            <a:r>
              <a:rPr lang="es-MX" sz="2000" dirty="0">
                <a:solidFill>
                  <a:srgbClr val="FF6699"/>
                </a:solidFill>
              </a:rPr>
              <a:t>producción, distribución, dispensación, selección, información, y regulación de los medicamentos, agentes de diagnóstico y reactivos </a:t>
            </a:r>
            <a:r>
              <a:rPr lang="es-MX" sz="2000" dirty="0" smtClean="0">
                <a:solidFill>
                  <a:srgbClr val="FF6699"/>
                </a:solidFill>
              </a:rPr>
              <a:t>clínicos, así </a:t>
            </a:r>
            <a:r>
              <a:rPr lang="es-MX" sz="2000" dirty="0">
                <a:solidFill>
                  <a:srgbClr val="FF6699"/>
                </a:solidFill>
              </a:rPr>
              <a:t>como otros servicios que permitan prevenir y diagnosticar enfermedades, mantener y recuperar la salud, de acuerdo con la normatividad del país y las recomendaciones de la Organización Mundial de la Salud.</a:t>
            </a:r>
          </a:p>
        </p:txBody>
      </p:sp>
      <p:pic>
        <p:nvPicPr>
          <p:cNvPr id="2050" name="Picture 2" descr="http://www.cucei.udg.mx/carreras/farmacia/sites/default/files/imagecache/imagen-100x80/galeria/IMAGEN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285" y="2293417"/>
            <a:ext cx="2587625" cy="21281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Imagen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11381" cy="226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27" y="-1"/>
            <a:ext cx="2626473" cy="2266683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2868386" y="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Universidad Autónoma de Chiapas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Facultad de Ciencias Químicas Campus IV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Extensión Ocozocoautla, Chiapas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Licenciatura de Químico Farmacobiólogo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60472" y="2988128"/>
            <a:ext cx="85798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¿Qué significa CENEVAL?</a:t>
            </a:r>
            <a:r>
              <a:rPr lang="es-MX" sz="3600" dirty="0">
                <a:solidFill>
                  <a:srgbClr val="FFFF00"/>
                </a:solidFill>
              </a:rPr>
              <a:t/>
            </a:r>
            <a:br>
              <a:rPr lang="es-MX" sz="3600" dirty="0">
                <a:solidFill>
                  <a:srgbClr val="FFFF00"/>
                </a:solidFill>
              </a:rPr>
            </a:br>
            <a:r>
              <a:rPr lang="es-MX" sz="3600" dirty="0">
                <a:solidFill>
                  <a:srgbClr val="FFFF00"/>
                </a:solidFill>
                <a:latin typeface="Verdana" panose="020B0604030504040204" pitchFamily="34" charset="0"/>
              </a:rPr>
              <a:t/>
            </a:r>
            <a:br>
              <a:rPr lang="es-MX" sz="3600" dirty="0">
                <a:solidFill>
                  <a:srgbClr val="FFFF00"/>
                </a:solidFill>
                <a:latin typeface="Verdana" panose="020B0604030504040204" pitchFamily="34" charset="0"/>
              </a:rPr>
            </a:br>
            <a:r>
              <a:rPr lang="es-MX" sz="2800" dirty="0" smtClean="0">
                <a:solidFill>
                  <a:srgbClr val="FFFF00"/>
                </a:solidFill>
                <a:latin typeface="Arial" panose="020B0604020202020204" pitchFamily="34" charset="0"/>
              </a:rPr>
              <a:t>Es </a:t>
            </a:r>
            <a:r>
              <a:rPr lang="es-MX" sz="2800" dirty="0">
                <a:solidFill>
                  <a:srgbClr val="FFFF00"/>
                </a:solidFill>
                <a:latin typeface="Arial" panose="020B0604020202020204" pitchFamily="34" charset="0"/>
              </a:rPr>
              <a:t>el Centro Nacional de </a:t>
            </a:r>
            <a:r>
              <a:rPr lang="es-MX" sz="2800" dirty="0" smtClean="0">
                <a:solidFill>
                  <a:srgbClr val="FFFF00"/>
                </a:solidFill>
                <a:latin typeface="Arial" panose="020B0604020202020204" pitchFamily="34" charset="0"/>
              </a:rPr>
              <a:t>Evaluación </a:t>
            </a:r>
            <a:r>
              <a:rPr lang="es-MX" sz="2800" dirty="0">
                <a:solidFill>
                  <a:srgbClr val="FFFF00"/>
                </a:solidFill>
                <a:latin typeface="Arial" panose="020B0604020202020204" pitchFamily="34" charset="0"/>
              </a:rPr>
              <a:t>para la Educación Superior</a:t>
            </a:r>
            <a:endParaRPr lang="es-MX" sz="2800" dirty="0">
              <a:solidFill>
                <a:srgbClr val="FFFF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-1" y="5288340"/>
            <a:ext cx="109182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>
                <a:solidFill>
                  <a:srgbClr val="FF6699"/>
                </a:solidFill>
                <a:latin typeface="Arial" panose="020B0604020202020204" pitchFamily="34" charset="0"/>
              </a:rPr>
              <a:t>El </a:t>
            </a:r>
            <a:r>
              <a:rPr lang="es-MX" sz="2400" dirty="0" smtClean="0">
                <a:solidFill>
                  <a:srgbClr val="FF6699"/>
                </a:solidFill>
                <a:latin typeface="Arial" panose="020B0604020202020204" pitchFamily="34" charset="0"/>
              </a:rPr>
              <a:t>Ceneval </a:t>
            </a:r>
            <a:r>
              <a:rPr lang="es-MX" sz="2400" dirty="0">
                <a:solidFill>
                  <a:srgbClr val="FF6699"/>
                </a:solidFill>
                <a:latin typeface="Arial" panose="020B0604020202020204" pitchFamily="34" charset="0"/>
              </a:rPr>
              <a:t>surge en 1994 </a:t>
            </a:r>
            <a:endParaRPr lang="es-MX" sz="2400" dirty="0" smtClean="0">
              <a:solidFill>
                <a:srgbClr val="FF6699"/>
              </a:solidFill>
              <a:latin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solidFill>
                  <a:srgbClr val="FF6699"/>
                </a:solidFill>
                <a:latin typeface="Arial" panose="020B0604020202020204" pitchFamily="34" charset="0"/>
              </a:rPr>
              <a:t>Su </a:t>
            </a:r>
            <a:r>
              <a:rPr lang="es-MX" sz="2400" dirty="0">
                <a:solidFill>
                  <a:srgbClr val="FF6699"/>
                </a:solidFill>
                <a:latin typeface="Arial" panose="020B0604020202020204" pitchFamily="34" charset="0"/>
              </a:rPr>
              <a:t>misión es promover la calidad de la educación mediante evaluaciones válidas, confiables y pertinentes de los aprendizajes, que contribuyan a la toma de decisiones fundamentadas.</a:t>
            </a:r>
            <a:endParaRPr lang="es-MX" sz="2400" dirty="0">
              <a:solidFill>
                <a:srgbClr val="FF6699"/>
              </a:solidFill>
            </a:endParaRPr>
          </a:p>
        </p:txBody>
      </p:sp>
      <p:pic>
        <p:nvPicPr>
          <p:cNvPr id="3074" name="Picture 2" descr="http://expansion.org.mx/recursos/logo_sep_cenev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1" y="2988128"/>
            <a:ext cx="2869598" cy="230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11381" cy="226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27" y="-1"/>
            <a:ext cx="2626473" cy="2266683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2868386" y="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Universidad Autónoma de Chiapas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Facultad de Ciencias Químicas Campus IV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Extensión Ocozocoautla, Chiapas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Licenciatura de Químico Farmacobiólogo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8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dondear rectángulo de esquina diagonal"/>
          <p:cNvSpPr/>
          <p:nvPr/>
        </p:nvSpPr>
        <p:spPr>
          <a:xfrm>
            <a:off x="5029200" y="4323571"/>
            <a:ext cx="4245429" cy="253442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11381" cy="199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27" y="-1"/>
            <a:ext cx="2626473" cy="199314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68386" y="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Universidad Autónoma de Chiapas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Facultad de Ciencias Químicas Campus IV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Extensión Ocozocoautla, Chiapas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Licenciatura de Químico Farmacobiólogo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522460" y="1779690"/>
            <a:ext cx="6752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dirty="0" smtClean="0">
                <a:solidFill>
                  <a:srgbClr val="FFFF00"/>
                </a:solidFill>
              </a:rPr>
              <a:t>4.6-Visita </a:t>
            </a:r>
            <a:r>
              <a:rPr lang="es-MX" sz="2400" dirty="0">
                <a:solidFill>
                  <a:srgbClr val="FFFF00"/>
                </a:solidFill>
              </a:rPr>
              <a:t>a los laboratorios de la universidad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759" y="4323571"/>
            <a:ext cx="2946242" cy="253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629" y="2365231"/>
            <a:ext cx="2917372" cy="195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5524501" y="4713622"/>
            <a:ext cx="34398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>
              <a:solidFill>
                <a:srgbClr val="92D05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s-MX" dirty="0" smtClean="0">
                <a:solidFill>
                  <a:srgbClr val="99CCFF"/>
                </a:solidFill>
              </a:rPr>
              <a:t>el </a:t>
            </a:r>
            <a:r>
              <a:rPr lang="es-MX" dirty="0">
                <a:solidFill>
                  <a:srgbClr val="99CCFF"/>
                </a:solidFill>
              </a:rPr>
              <a:t>metanol, el etanol, los reactivos, el rota evaporador, destilador, planchas calefactoras y hornos.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4216559" y="2228671"/>
            <a:ext cx="502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s-MX" dirty="0">
                <a:solidFill>
                  <a:srgbClr val="92D050"/>
                </a:solidFill>
              </a:rPr>
              <a:t>El Laboratorio, se dedica a la investigación, descubrimiento de fármacos, analgésicos, antiinflamatorios, depresivos, sedantes y ansiolíticos.</a:t>
            </a:r>
          </a:p>
        </p:txBody>
      </p:sp>
      <p:sp>
        <p:nvSpPr>
          <p:cNvPr id="18" name="17 Redondear rectángulo de esquina diagonal"/>
          <p:cNvSpPr/>
          <p:nvPr/>
        </p:nvSpPr>
        <p:spPr>
          <a:xfrm>
            <a:off x="0" y="3675456"/>
            <a:ext cx="4555671" cy="64131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dirty="0">
              <a:solidFill>
                <a:srgbClr val="92D05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s-MX" dirty="0">
                <a:solidFill>
                  <a:srgbClr val="92D050"/>
                </a:solidFill>
              </a:rPr>
              <a:t>Las practicas realizadas son: </a:t>
            </a:r>
            <a:endParaRPr lang="es-MX" dirty="0"/>
          </a:p>
        </p:txBody>
      </p:sp>
      <p:sp>
        <p:nvSpPr>
          <p:cNvPr id="19" name="18 Redondear rectángulo de esquina diagonal"/>
          <p:cNvSpPr/>
          <p:nvPr/>
        </p:nvSpPr>
        <p:spPr>
          <a:xfrm>
            <a:off x="0" y="4323571"/>
            <a:ext cx="4555671" cy="253442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CuadroTexto"/>
          <p:cNvSpPr txBox="1"/>
          <p:nvPr/>
        </p:nvSpPr>
        <p:spPr>
          <a:xfrm>
            <a:off x="244929" y="4550308"/>
            <a:ext cx="41151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s-MX" dirty="0">
                <a:solidFill>
                  <a:srgbClr val="99CCFF"/>
                </a:solidFill>
              </a:rPr>
              <a:t>Manejo de materiales,  vías de administración de fármacos, inmunidad biológica, calculo de dosis, efectos  opioides y efectos sedantes.</a:t>
            </a:r>
            <a:endParaRPr lang="es-MX" dirty="0">
              <a:solidFill>
                <a:srgbClr val="99CCFF"/>
              </a:solidFill>
            </a:endParaRPr>
          </a:p>
        </p:txBody>
      </p:sp>
      <p:sp>
        <p:nvSpPr>
          <p:cNvPr id="21" name="20 Redondear rectángulo de esquina diagonal"/>
          <p:cNvSpPr/>
          <p:nvPr/>
        </p:nvSpPr>
        <p:spPr>
          <a:xfrm>
            <a:off x="5029200" y="3675456"/>
            <a:ext cx="4245429" cy="648115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92D050"/>
                </a:solidFill>
              </a:rPr>
              <a:t>materiales </a:t>
            </a:r>
            <a:r>
              <a:rPr lang="es-MX" dirty="0" smtClean="0">
                <a:solidFill>
                  <a:srgbClr val="92D050"/>
                </a:solidFill>
              </a:rPr>
              <a:t>utilizados en esta practica se encuentra: </a:t>
            </a:r>
            <a:endParaRPr lang="es-MX" dirty="0"/>
          </a:p>
        </p:txBody>
      </p:sp>
      <p:sp>
        <p:nvSpPr>
          <p:cNvPr id="23" name="22 Flecha derecha"/>
          <p:cNvSpPr/>
          <p:nvPr/>
        </p:nvSpPr>
        <p:spPr>
          <a:xfrm>
            <a:off x="7244443" y="6237514"/>
            <a:ext cx="1719943" cy="375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Rectángulo"/>
          <p:cNvSpPr/>
          <p:nvPr/>
        </p:nvSpPr>
        <p:spPr>
          <a:xfrm>
            <a:off x="-152311" y="2644169"/>
            <a:ext cx="45123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/>
              <a:t>Laboratorio de Farmacobiología Experimental</a:t>
            </a:r>
          </a:p>
        </p:txBody>
      </p:sp>
    </p:spTree>
    <p:extLst>
      <p:ext uri="{BB962C8B-B14F-4D97-AF65-F5344CB8AC3E}">
        <p14:creationId xmlns:p14="http://schemas.microsoft.com/office/powerpoint/2010/main" val="253978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2906486"/>
            <a:ext cx="12034157" cy="37178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11381" cy="199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27" y="-1"/>
            <a:ext cx="2626473" cy="199314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68386" y="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Universidad Autónoma de Chiapas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Facultad de Ciencias Químicas Campus IV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Extensión Ocozocoautla, Chiapas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Licenciatura de Químico Farmacobiólogo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2007696"/>
            <a:ext cx="1187087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MX" sz="2000" b="1" dirty="0" smtClean="0">
                <a:solidFill>
                  <a:srgbClr val="92D050"/>
                </a:solidFill>
              </a:rPr>
              <a:t>El </a:t>
            </a:r>
            <a:r>
              <a:rPr lang="es-MX" sz="2000" b="1" dirty="0">
                <a:solidFill>
                  <a:srgbClr val="92D050"/>
                </a:solidFill>
              </a:rPr>
              <a:t>Laboratorio tiene que llevar ciertas características en cuanto su ubicación y la forma de las instalaciones, etc</a:t>
            </a:r>
            <a:r>
              <a:rPr lang="es-MX" sz="2000" b="1" dirty="0" smtClean="0">
                <a:solidFill>
                  <a:srgbClr val="92D050"/>
                </a:solidFill>
              </a:rPr>
              <a:t>.</a:t>
            </a:r>
          </a:p>
          <a:p>
            <a:pPr algn="ctr" fontAlgn="base"/>
            <a:endParaRPr lang="es-MX" sz="2000" b="1" dirty="0">
              <a:solidFill>
                <a:srgbClr val="92D050"/>
              </a:solidFill>
            </a:endParaRPr>
          </a:p>
          <a:p>
            <a:pPr fontAlgn="base"/>
            <a:r>
              <a:rPr lang="es-MX" b="1" dirty="0" smtClean="0">
                <a:solidFill>
                  <a:srgbClr val="99CCFF"/>
                </a:solidFill>
              </a:rPr>
              <a:t>Debe </a:t>
            </a:r>
            <a:r>
              <a:rPr lang="es-MX" b="1" dirty="0">
                <a:solidFill>
                  <a:srgbClr val="99CCFF"/>
                </a:solidFill>
              </a:rPr>
              <a:t>de </a:t>
            </a:r>
            <a:r>
              <a:rPr lang="es-MX" b="1" dirty="0" smtClean="0">
                <a:solidFill>
                  <a:srgbClr val="99CCFF"/>
                </a:solidFill>
              </a:rPr>
              <a:t>tener: 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es-MX" dirty="0" smtClean="0">
                <a:solidFill>
                  <a:srgbClr val="99CCFF"/>
                </a:solidFill>
              </a:rPr>
              <a:t>superficies</a:t>
            </a:r>
            <a:r>
              <a:rPr lang="es-MX" b="1" dirty="0" smtClean="0">
                <a:solidFill>
                  <a:srgbClr val="99CCFF"/>
                </a:solidFill>
              </a:rPr>
              <a:t> </a:t>
            </a:r>
            <a:r>
              <a:rPr lang="es-MX" dirty="0">
                <a:solidFill>
                  <a:srgbClr val="99CCFF"/>
                </a:solidFill>
              </a:rPr>
              <a:t>lisas y resistentes a la corrosión y al calor, </a:t>
            </a:r>
            <a:endParaRPr lang="es-MX" dirty="0" smtClean="0">
              <a:solidFill>
                <a:srgbClr val="99CCFF"/>
              </a:solidFill>
            </a:endParaRP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es-MX" dirty="0" smtClean="0">
                <a:solidFill>
                  <a:srgbClr val="99CCFF"/>
                </a:solidFill>
              </a:rPr>
              <a:t>su </a:t>
            </a:r>
            <a:r>
              <a:rPr lang="es-MX" dirty="0">
                <a:solidFill>
                  <a:srgbClr val="99CCFF"/>
                </a:solidFill>
              </a:rPr>
              <a:t>pintura debe ser de colores claros, </a:t>
            </a:r>
            <a:endParaRPr lang="es-MX" dirty="0" smtClean="0">
              <a:solidFill>
                <a:srgbClr val="99CCFF"/>
              </a:solidFill>
            </a:endParaRP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es-MX" dirty="0" smtClean="0">
                <a:solidFill>
                  <a:srgbClr val="99CCFF"/>
                </a:solidFill>
              </a:rPr>
              <a:t>debe </a:t>
            </a:r>
            <a:r>
              <a:rPr lang="es-MX" dirty="0">
                <a:solidFill>
                  <a:srgbClr val="99CCFF"/>
                </a:solidFill>
              </a:rPr>
              <a:t>estar construidos con materiales durables y la iluminación debe ser la adecuada.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es-MX" dirty="0" smtClean="0">
                <a:solidFill>
                  <a:srgbClr val="99CCFF"/>
                </a:solidFill>
              </a:rPr>
              <a:t>“</a:t>
            </a:r>
            <a:r>
              <a:rPr lang="es-MX" dirty="0">
                <a:solidFill>
                  <a:srgbClr val="99CCFF"/>
                </a:solidFill>
              </a:rPr>
              <a:t>debe de estar bien equipado”, con los instrumentos y materiales de cristalería y todo lo necesario para que funcione como debe ser.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es-MX" dirty="0">
                <a:solidFill>
                  <a:srgbClr val="99CCFF"/>
                </a:solidFill>
              </a:rPr>
              <a:t>Existe también técnicas adecuadas para la limpieza y conservación de los materiales de Laboratorio.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es-MX" dirty="0">
                <a:solidFill>
                  <a:srgbClr val="99CCFF"/>
                </a:solidFill>
              </a:rPr>
              <a:t>También existen métodos para prestar ayuda para cuando exista algún accidente dentro del Laboratorio.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es-MX" dirty="0">
                <a:solidFill>
                  <a:srgbClr val="99CCFF"/>
                </a:solidFill>
              </a:rPr>
              <a:t>En el caso de quemaduras por objetos calientes, aplicar pomada </a:t>
            </a:r>
            <a:r>
              <a:rPr lang="es-MX" dirty="0" err="1">
                <a:solidFill>
                  <a:srgbClr val="99CCFF"/>
                </a:solidFill>
              </a:rPr>
              <a:t>furacín</a:t>
            </a:r>
            <a:r>
              <a:rPr lang="es-MX" dirty="0">
                <a:solidFill>
                  <a:srgbClr val="99CCFF"/>
                </a:solidFill>
              </a:rPr>
              <a:t>, con ácidos, lavar con abundante agua.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es-MX" dirty="0">
                <a:solidFill>
                  <a:srgbClr val="99CCFF"/>
                </a:solidFill>
              </a:rPr>
              <a:t>Cuando el accidente sea por inhalación de gases corrosivos, debe primero facilitarse la salida de los vapores del pulmón del accidentado, etc.</a:t>
            </a:r>
            <a:endParaRPr lang="es-MX" dirty="0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2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1138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27" y="-1"/>
            <a:ext cx="2626473" cy="1754327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68386" y="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Universidad Autónoma de Chiapas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Facultad de Ciencias Químicas Campus IV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Extensión Ocozocoautla, Chiapas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Licenciatura de Químico Farmacobiólogo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2000309"/>
            <a:ext cx="12066814" cy="47107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-1" y="2000309"/>
            <a:ext cx="1219200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b="1" dirty="0">
                <a:solidFill>
                  <a:srgbClr val="FFFF99"/>
                </a:solidFill>
              </a:rPr>
              <a:t>L</a:t>
            </a:r>
            <a:r>
              <a:rPr lang="es-MX" dirty="0">
                <a:solidFill>
                  <a:srgbClr val="FFFF99"/>
                </a:solidFill>
              </a:rPr>
              <a:t>os materiales en los que se combinan las sustancias están fabricados con vidrio óptico, vidrio de Jena o vidrio duro. Éstos, debido a su composición, son muy resistentes a la acción de los reactivos químicos y/o los cambios bruscos de temperatura. Algunos nombres comerciales de estos tipos de vidrio son el </a:t>
            </a:r>
            <a:r>
              <a:rPr lang="es-MX" dirty="0" err="1">
                <a:solidFill>
                  <a:srgbClr val="FFFF99"/>
                </a:solidFill>
              </a:rPr>
              <a:t>Pyrex</a:t>
            </a:r>
            <a:r>
              <a:rPr lang="es-MX" dirty="0">
                <a:solidFill>
                  <a:srgbClr val="FFFF99"/>
                </a:solidFill>
              </a:rPr>
              <a:t> y el </a:t>
            </a:r>
            <a:r>
              <a:rPr lang="es-MX" dirty="0" err="1">
                <a:solidFill>
                  <a:srgbClr val="FFFF99"/>
                </a:solidFill>
              </a:rPr>
              <a:t>Kimax</a:t>
            </a:r>
            <a:r>
              <a:rPr lang="es-MX" dirty="0">
                <a:solidFill>
                  <a:srgbClr val="FFFF99"/>
                </a:solidFill>
              </a:rPr>
              <a:t>. Algunos ejemplos de estos materiales son:</a:t>
            </a:r>
          </a:p>
          <a:p>
            <a:pPr fontAlgn="base"/>
            <a:r>
              <a:rPr lang="es-MX" dirty="0">
                <a:solidFill>
                  <a:srgbClr val="FFFF99"/>
                </a:solidFill>
              </a:rPr>
              <a:t>Tubo de ensayo</a:t>
            </a:r>
          </a:p>
          <a:p>
            <a:pPr fontAlgn="base"/>
            <a:r>
              <a:rPr lang="es-MX" dirty="0">
                <a:solidFill>
                  <a:srgbClr val="FFFF99"/>
                </a:solidFill>
              </a:rPr>
              <a:t>Vaso de precipitados</a:t>
            </a:r>
          </a:p>
          <a:p>
            <a:pPr fontAlgn="base"/>
            <a:r>
              <a:rPr lang="es-MX" dirty="0">
                <a:solidFill>
                  <a:srgbClr val="FFFF99"/>
                </a:solidFill>
              </a:rPr>
              <a:t>Matraz Erlenmeyer</a:t>
            </a:r>
          </a:p>
          <a:p>
            <a:pPr fontAlgn="base"/>
            <a:r>
              <a:rPr lang="es-MX" dirty="0">
                <a:solidFill>
                  <a:srgbClr val="FFFF99"/>
                </a:solidFill>
              </a:rPr>
              <a:t>Matraz de fondo plano</a:t>
            </a:r>
          </a:p>
          <a:p>
            <a:pPr fontAlgn="base"/>
            <a:r>
              <a:rPr lang="es-MX" dirty="0">
                <a:solidFill>
                  <a:srgbClr val="FFFF99"/>
                </a:solidFill>
              </a:rPr>
              <a:t>Matraz de destilación</a:t>
            </a:r>
          </a:p>
          <a:p>
            <a:pPr fontAlgn="base"/>
            <a:r>
              <a:rPr lang="es-MX" dirty="0">
                <a:solidFill>
                  <a:srgbClr val="FFFF99"/>
                </a:solidFill>
              </a:rPr>
              <a:t>Los materiales de vidrio que no se utilizan para calentar sustancias están elaborados con 	otros tipos de vidrio.</a:t>
            </a:r>
          </a:p>
          <a:p>
            <a:pPr fontAlgn="base"/>
            <a:r>
              <a:rPr lang="es-MX" b="1" dirty="0">
                <a:solidFill>
                  <a:srgbClr val="FFFF99"/>
                </a:solidFill>
              </a:rPr>
              <a:t>Materiales para medir volúmenes</a:t>
            </a:r>
            <a:endParaRPr lang="es-MX" dirty="0">
              <a:solidFill>
                <a:srgbClr val="FFFF99"/>
              </a:solidFill>
            </a:endParaRPr>
          </a:p>
          <a:p>
            <a:pPr fontAlgn="base"/>
            <a:r>
              <a:rPr lang="es-MX" dirty="0">
                <a:solidFill>
                  <a:srgbClr val="FFFF99"/>
                </a:solidFill>
              </a:rPr>
              <a:t>Los materiales para medir volúmenes son de vidrio o de plástico transparente y están graduados. Algunos de estos materiales son:</a:t>
            </a:r>
          </a:p>
          <a:p>
            <a:pPr fontAlgn="base"/>
            <a:r>
              <a:rPr lang="pt-BR" dirty="0" err="1">
                <a:solidFill>
                  <a:srgbClr val="FFFF99"/>
                </a:solidFill>
              </a:rPr>
              <a:t>Probeta</a:t>
            </a:r>
            <a:endParaRPr lang="pt-BR" dirty="0">
              <a:solidFill>
                <a:srgbClr val="FFFF99"/>
              </a:solidFill>
            </a:endParaRPr>
          </a:p>
          <a:p>
            <a:pPr fontAlgn="base"/>
            <a:r>
              <a:rPr lang="pt-BR" dirty="0">
                <a:solidFill>
                  <a:srgbClr val="FFFF99"/>
                </a:solidFill>
              </a:rPr>
              <a:t>Pipeta</a:t>
            </a:r>
          </a:p>
          <a:p>
            <a:pPr fontAlgn="base"/>
            <a:r>
              <a:rPr lang="pt-BR" dirty="0">
                <a:solidFill>
                  <a:srgbClr val="FFFF99"/>
                </a:solidFill>
              </a:rPr>
              <a:t>Bureta</a:t>
            </a:r>
          </a:p>
          <a:p>
            <a:pPr fontAlgn="base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49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-179614" y="2250285"/>
            <a:ext cx="12192000" cy="4637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11381" cy="199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27" y="-1"/>
            <a:ext cx="2626473" cy="199314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68386" y="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Universidad Autónoma de Chiapas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Facultad de Ciencias Químicas Campus IV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Extensión Ocozocoautla, Chiapas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Licenciatura de Químico Farmacobiólogo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1993140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t-BR" dirty="0"/>
          </a:p>
          <a:p>
            <a:pPr fontAlgn="base"/>
            <a:r>
              <a:rPr lang="es-MX" b="1" dirty="0">
                <a:solidFill>
                  <a:srgbClr val="92D050"/>
                </a:solidFill>
              </a:rPr>
              <a:t>Materiales de soporte y sujeción</a:t>
            </a:r>
            <a:endParaRPr lang="es-MX" dirty="0">
              <a:solidFill>
                <a:srgbClr val="92D050"/>
              </a:solidFill>
            </a:endParaRPr>
          </a:p>
          <a:p>
            <a:pPr fontAlgn="base"/>
            <a:r>
              <a:rPr lang="es-MX" dirty="0">
                <a:solidFill>
                  <a:srgbClr val="92D050"/>
                </a:solidFill>
              </a:rPr>
              <a:t>En cuanto a los materiales de soporte y sujeción, con excepción de la gradilla, que puede ser de madera o de plástico, son de metal. Algunos de los materiales que pertenecen a esta clasificación son:</a:t>
            </a:r>
          </a:p>
          <a:p>
            <a:pPr fontAlgn="base"/>
            <a:r>
              <a:rPr lang="es-MX" dirty="0">
                <a:solidFill>
                  <a:srgbClr val="92D050"/>
                </a:solidFill>
              </a:rPr>
              <a:t>Soporte universal con anillo de fierro, pinzas para bureta y tela de alambre con asbesto</a:t>
            </a:r>
          </a:p>
          <a:p>
            <a:pPr fontAlgn="base"/>
            <a:r>
              <a:rPr lang="es-MX" dirty="0">
                <a:solidFill>
                  <a:srgbClr val="92D050"/>
                </a:solidFill>
              </a:rPr>
              <a:t>Gradilla para tubos de ensayo</a:t>
            </a:r>
          </a:p>
          <a:p>
            <a:pPr fontAlgn="base"/>
            <a:r>
              <a:rPr lang="es-MX" dirty="0" err="1">
                <a:solidFill>
                  <a:srgbClr val="92D050"/>
                </a:solidFill>
              </a:rPr>
              <a:t>Tripié</a:t>
            </a:r>
            <a:r>
              <a:rPr lang="es-MX" dirty="0">
                <a:solidFill>
                  <a:srgbClr val="92D050"/>
                </a:solidFill>
              </a:rPr>
              <a:t> y triángulo de porcelana</a:t>
            </a:r>
          </a:p>
          <a:p>
            <a:pPr fontAlgn="base"/>
            <a:r>
              <a:rPr lang="es-MX" dirty="0">
                <a:solidFill>
                  <a:srgbClr val="92D050"/>
                </a:solidFill>
              </a:rPr>
              <a:t>Pinzas para tubo de ensayo</a:t>
            </a:r>
          </a:p>
          <a:p>
            <a:pPr fontAlgn="base"/>
            <a:r>
              <a:rPr lang="es-MX" dirty="0">
                <a:solidFill>
                  <a:srgbClr val="92D050"/>
                </a:solidFill>
              </a:rPr>
              <a:t>Pinzas para crisol</a:t>
            </a:r>
          </a:p>
          <a:p>
            <a:pPr fontAlgn="base"/>
            <a:r>
              <a:rPr lang="es-MX" dirty="0">
                <a:solidFill>
                  <a:srgbClr val="92D050"/>
                </a:solidFill>
              </a:rPr>
              <a:t>Pinzas de 2 o 3 dedos con </a:t>
            </a:r>
            <a:r>
              <a:rPr lang="es-MX" dirty="0" smtClean="0">
                <a:solidFill>
                  <a:srgbClr val="92D050"/>
                </a:solidFill>
              </a:rPr>
              <a:t>nuez</a:t>
            </a:r>
            <a:endParaRPr lang="es-MX" dirty="0">
              <a:solidFill>
                <a:srgbClr val="92D05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294414" y="3718679"/>
            <a:ext cx="77179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MX" sz="2000" b="1" dirty="0">
                <a:solidFill>
                  <a:srgbClr val="00B050"/>
                </a:solidFill>
              </a:rPr>
              <a:t>Otros materiales del laboratorio escolar son:</a:t>
            </a:r>
          </a:p>
          <a:p>
            <a:pPr marL="285750" indent="-285750" algn="ctr" fontAlgn="base">
              <a:buFont typeface="Arial" pitchFamily="34" charset="0"/>
              <a:buChar char="•"/>
            </a:pPr>
            <a:r>
              <a:rPr lang="es-MX" dirty="0">
                <a:solidFill>
                  <a:srgbClr val="00B050"/>
                </a:solidFill>
              </a:rPr>
              <a:t>Lámpara de </a:t>
            </a:r>
            <a:r>
              <a:rPr lang="es-MX" dirty="0" smtClean="0">
                <a:solidFill>
                  <a:srgbClr val="00B050"/>
                </a:solidFill>
              </a:rPr>
              <a:t>alcohol</a:t>
            </a:r>
            <a:endParaRPr lang="es-MX" dirty="0">
              <a:solidFill>
                <a:srgbClr val="00B050"/>
              </a:solidFill>
            </a:endParaRPr>
          </a:p>
          <a:p>
            <a:pPr marL="285750" indent="-285750" algn="ctr" fontAlgn="base">
              <a:buFont typeface="Arial" pitchFamily="34" charset="0"/>
              <a:buChar char="•"/>
            </a:pPr>
            <a:r>
              <a:rPr lang="es-MX" dirty="0">
                <a:solidFill>
                  <a:srgbClr val="00B050"/>
                </a:solidFill>
              </a:rPr>
              <a:t>Embudo</a:t>
            </a:r>
          </a:p>
          <a:p>
            <a:pPr marL="285750" indent="-285750" algn="ctr" fontAlgn="base">
              <a:buFont typeface="Arial" pitchFamily="34" charset="0"/>
              <a:buChar char="•"/>
            </a:pPr>
            <a:r>
              <a:rPr lang="es-MX" dirty="0">
                <a:solidFill>
                  <a:srgbClr val="00B050"/>
                </a:solidFill>
              </a:rPr>
              <a:t>Vidrio de reloj</a:t>
            </a:r>
          </a:p>
          <a:p>
            <a:pPr marL="285750" indent="-285750" algn="ctr" fontAlgn="base">
              <a:buFont typeface="Arial" pitchFamily="34" charset="0"/>
              <a:buChar char="•"/>
            </a:pPr>
            <a:r>
              <a:rPr lang="es-MX" dirty="0">
                <a:solidFill>
                  <a:srgbClr val="00B050"/>
                </a:solidFill>
              </a:rPr>
              <a:t>Cápsula de porcelana</a:t>
            </a:r>
          </a:p>
          <a:p>
            <a:pPr marL="285750" indent="-285750" algn="ctr" fontAlgn="base">
              <a:buFont typeface="Arial" pitchFamily="34" charset="0"/>
              <a:buChar char="•"/>
            </a:pPr>
            <a:r>
              <a:rPr lang="es-MX" dirty="0" smtClean="0">
                <a:solidFill>
                  <a:srgbClr val="00B050"/>
                </a:solidFill>
              </a:rPr>
              <a:t>Cuba </a:t>
            </a:r>
            <a:r>
              <a:rPr lang="es-MX" dirty="0">
                <a:solidFill>
                  <a:srgbClr val="00B050"/>
                </a:solidFill>
              </a:rPr>
              <a:t>hidroneumática</a:t>
            </a:r>
          </a:p>
          <a:p>
            <a:pPr marL="285750" indent="-285750" algn="ctr" fontAlgn="base">
              <a:buFont typeface="Arial" pitchFamily="34" charset="0"/>
              <a:buChar char="•"/>
            </a:pPr>
            <a:r>
              <a:rPr lang="es-MX" dirty="0">
                <a:solidFill>
                  <a:srgbClr val="00B050"/>
                </a:solidFill>
              </a:rPr>
              <a:t>Cucharilla de combustión</a:t>
            </a:r>
          </a:p>
          <a:p>
            <a:pPr marL="285750" indent="-285750" algn="ctr" fontAlgn="base">
              <a:buFont typeface="Arial" pitchFamily="34" charset="0"/>
              <a:buChar char="•"/>
            </a:pPr>
            <a:r>
              <a:rPr lang="es-MX" dirty="0">
                <a:solidFill>
                  <a:srgbClr val="00B050"/>
                </a:solidFill>
              </a:rPr>
              <a:t>Agitador de vidrio</a:t>
            </a:r>
          </a:p>
          <a:p>
            <a:pPr marL="285750" indent="-285750" algn="ctr" fontAlgn="base">
              <a:buFont typeface="Arial" pitchFamily="34" charset="0"/>
              <a:buChar char="•"/>
            </a:pPr>
            <a:r>
              <a:rPr lang="es-MX" dirty="0">
                <a:solidFill>
                  <a:srgbClr val="00B050"/>
                </a:solidFill>
              </a:rPr>
              <a:t>Frascos goteros</a:t>
            </a:r>
          </a:p>
          <a:p>
            <a:pPr marL="285750" indent="-285750" algn="ctr" fontAlgn="base">
              <a:buFont typeface="Arial" pitchFamily="34" charset="0"/>
              <a:buChar char="•"/>
            </a:pPr>
            <a:r>
              <a:rPr lang="es-MX" dirty="0">
                <a:solidFill>
                  <a:srgbClr val="00B050"/>
                </a:solidFill>
              </a:rPr>
              <a:t>Espátula</a:t>
            </a:r>
          </a:p>
          <a:p>
            <a:pPr marL="285750" indent="-285750" algn="ctr" fontAlgn="base">
              <a:buFont typeface="Arial" pitchFamily="34" charset="0"/>
              <a:buChar char="•"/>
            </a:pPr>
            <a:r>
              <a:rPr lang="es-MX" dirty="0" smtClean="0">
                <a:solidFill>
                  <a:srgbClr val="00B050"/>
                </a:solidFill>
              </a:rPr>
              <a:t>Escobillones</a:t>
            </a:r>
            <a:endParaRPr lang="es-MX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236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all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la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TC103457485[[fn=Malla]]</Template>
  <TotalTime>473</TotalTime>
  <Words>1105</Words>
  <Application>Microsoft Office PowerPoint</Application>
  <PresentationFormat>Personalizado</PresentationFormat>
  <Paragraphs>176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Malla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RODRIGO VASQUEZ PINEDA</dc:creator>
  <cp:lastModifiedBy>EUNICE</cp:lastModifiedBy>
  <cp:revision>21</cp:revision>
  <dcterms:created xsi:type="dcterms:W3CDTF">2014-02-04T23:30:59Z</dcterms:created>
  <dcterms:modified xsi:type="dcterms:W3CDTF">2014-03-09T03:17:39Z</dcterms:modified>
</cp:coreProperties>
</file>