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2" r:id="rId6"/>
    <p:sldId id="260" r:id="rId7"/>
    <p:sldId id="261" r:id="rId8"/>
    <p:sldId id="263" r:id="rId9"/>
    <p:sldId id="264" r:id="rId10"/>
    <p:sldId id="265" r:id="rId11"/>
    <p:sldId id="267" r:id="rId12"/>
    <p:sldId id="266" r:id="rId13"/>
    <p:sldId id="268" r:id="rId14"/>
    <p:sldId id="269" r:id="rId15"/>
    <p:sldId id="270"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43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F99B6-E5B1-4E80-9212-7725FBBB6896}" type="datetimeFigureOut">
              <a:rPr lang="es-MX" smtClean="0"/>
              <a:t>05/10/2013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14DA8-7643-499F-B8D4-0FA1C205F5D3}" type="slidenum">
              <a:rPr lang="es-MX" smtClean="0"/>
              <a:t>‹Nº›</a:t>
            </a:fld>
            <a:endParaRPr lang="es-MX"/>
          </a:p>
        </p:txBody>
      </p:sp>
    </p:spTree>
    <p:extLst>
      <p:ext uri="{BB962C8B-B14F-4D97-AF65-F5344CB8AC3E}">
        <p14:creationId xmlns:p14="http://schemas.microsoft.com/office/powerpoint/2010/main" val="834456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B514DA8-7643-499F-B8D4-0FA1C205F5D3}" type="slidenum">
              <a:rPr lang="es-MX" smtClean="0"/>
              <a:t>14</a:t>
            </a:fld>
            <a:endParaRPr lang="es-MX"/>
          </a:p>
        </p:txBody>
      </p:sp>
    </p:spTree>
    <p:extLst>
      <p:ext uri="{BB962C8B-B14F-4D97-AF65-F5344CB8AC3E}">
        <p14:creationId xmlns:p14="http://schemas.microsoft.com/office/powerpoint/2010/main" val="41274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219132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1547664" y="0"/>
            <a:ext cx="6408712" cy="1435364"/>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147856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306182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47664" y="0"/>
            <a:ext cx="6408712" cy="1435364"/>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212992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22838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47664" y="0"/>
            <a:ext cx="6408712" cy="1435364"/>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125183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47664" y="0"/>
            <a:ext cx="6408712" cy="1435364"/>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93476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47664" y="0"/>
            <a:ext cx="6408712" cy="1435364"/>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372376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131161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93164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9C4358-D360-4BB3-97D7-AAE9CEFEBCC7}" type="datetimeFigureOut">
              <a:rPr lang="es-MX" smtClean="0"/>
              <a:t>04/10/2013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D58C7EB-5936-4982-B376-3FF35D1E5D6A}" type="slidenum">
              <a:rPr lang="es-MX" smtClean="0"/>
              <a:t>‹Nº›</a:t>
            </a:fld>
            <a:endParaRPr lang="es-MX"/>
          </a:p>
        </p:txBody>
      </p:sp>
    </p:spTree>
    <p:extLst>
      <p:ext uri="{BB962C8B-B14F-4D97-AF65-F5344CB8AC3E}">
        <p14:creationId xmlns:p14="http://schemas.microsoft.com/office/powerpoint/2010/main" val="47273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C4358-D360-4BB3-97D7-AAE9CEFEBCC7}" type="datetimeFigureOut">
              <a:rPr lang="es-MX" smtClean="0"/>
              <a:t>04/10/2013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8C7EB-5936-4982-B376-3FF35D1E5D6A}" type="slidenum">
              <a:rPr lang="es-MX" smtClean="0"/>
              <a:t>‹Nº›</a:t>
            </a:fld>
            <a:endParaRPr lang="es-MX"/>
          </a:p>
        </p:txBody>
      </p:sp>
      <p:sp>
        <p:nvSpPr>
          <p:cNvPr id="9" name="8 Rectángulo"/>
          <p:cNvSpPr/>
          <p:nvPr userDrawn="1"/>
        </p:nvSpPr>
        <p:spPr>
          <a:xfrm>
            <a:off x="0" y="0"/>
            <a:ext cx="9144000" cy="141277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pic>
        <p:nvPicPr>
          <p:cNvPr id="8" name="7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7817"/>
            <a:ext cx="1553960" cy="1443038"/>
          </a:xfrm>
          <a:prstGeom prst="rect">
            <a:avLst/>
          </a:prstGeom>
        </p:spPr>
      </p:pic>
      <p:pic>
        <p:nvPicPr>
          <p:cNvPr id="7" name="6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40352" y="0"/>
            <a:ext cx="1403648" cy="1412776"/>
          </a:xfrm>
          <a:prstGeom prst="rect">
            <a:avLst/>
          </a:prstGeom>
        </p:spPr>
      </p:pic>
    </p:spTree>
    <p:extLst>
      <p:ext uri="{BB962C8B-B14F-4D97-AF65-F5344CB8AC3E}">
        <p14:creationId xmlns:p14="http://schemas.microsoft.com/office/powerpoint/2010/main" val="412571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83568" y="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Histología y Organografía </a:t>
            </a:r>
          </a:p>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vegetal</a:t>
            </a:r>
            <a:endParaRPr lang="es-MX"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2 Subtítulo"/>
          <p:cNvSpPr txBox="1">
            <a:spLocks/>
          </p:cNvSpPr>
          <p:nvPr/>
        </p:nvSpPr>
        <p:spPr>
          <a:xfrm>
            <a:off x="6821068" y="6096773"/>
            <a:ext cx="2304728" cy="744488"/>
          </a:xfrm>
          <a:prstGeom prst="rect">
            <a:avLst/>
          </a:prstGeom>
        </p:spPr>
        <p:txBody>
          <a:bodyPr vert="horz" lIns="91440" tIns="45720" rIns="91440" bIns="45720" rtlCol="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MX"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H.B.</a:t>
            </a:r>
            <a:endParaRPr lang="es-MX"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2 Subtítulo"/>
          <p:cNvSpPr>
            <a:spLocks noGrp="1"/>
          </p:cNvSpPr>
          <p:nvPr>
            <p:ph type="subTitle" idx="1"/>
          </p:nvPr>
        </p:nvSpPr>
        <p:spPr>
          <a:xfrm>
            <a:off x="1494836" y="1700808"/>
            <a:ext cx="6400800" cy="3096344"/>
          </a:xfrm>
        </p:spPr>
        <p:txBody>
          <a:bodyPr>
            <a:normAutofit/>
          </a:body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Tema</a:t>
            </a:r>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1.-raiz.</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2.-tallo.</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3.-hoja.</a:t>
            </a:r>
          </a:p>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4.-Flor.</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846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MORFOLOGIA </a:t>
            </a:r>
            <a:b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 LA HOJA</a:t>
            </a:r>
            <a:endParaRPr lang="es-MX" dirty="0"/>
          </a:p>
        </p:txBody>
      </p:sp>
      <p:sp>
        <p:nvSpPr>
          <p:cNvPr id="3" name="2 Marcador de contenido"/>
          <p:cNvSpPr>
            <a:spLocks noGrp="1"/>
          </p:cNvSpPr>
          <p:nvPr>
            <p:ph idx="1"/>
          </p:nvPr>
        </p:nvSpPr>
        <p:spPr>
          <a:xfrm>
            <a:off x="1429" y="1412776"/>
            <a:ext cx="9144000" cy="4525963"/>
          </a:xfrm>
        </p:spPr>
        <p:txBody>
          <a:bodyPr>
            <a:normAutofit/>
          </a:bodyPr>
          <a:lstStyle/>
          <a:p>
            <a:pPr algn="just"/>
            <a:r>
              <a:rPr lang="es-MX" sz="2200" dirty="0"/>
              <a:t>constan </a:t>
            </a:r>
            <a:r>
              <a:rPr lang="es-MX" sz="2200" dirty="0" smtClean="0"/>
              <a:t>de un</a:t>
            </a:r>
            <a:r>
              <a:rPr lang="es-MX" sz="2200" dirty="0"/>
              <a:t> limbo </a:t>
            </a:r>
            <a:r>
              <a:rPr lang="es-MX" sz="2200" dirty="0" smtClean="0"/>
              <a:t>o lámina</a:t>
            </a:r>
            <a:r>
              <a:rPr lang="es-MX" sz="2200" dirty="0"/>
              <a:t>, y de un pecíolo, que une el limbo al tallo. Cuando carecen de pecíolo, se dice que son sentadas. En la base del pecíolo pueden existir unas estructuras denominadas estípulas, de morfología muy variable.</a:t>
            </a:r>
          </a:p>
          <a:p>
            <a:pPr algn="just"/>
            <a:r>
              <a:rPr lang="es-MX" sz="2200" dirty="0"/>
              <a:t>Si el limbo de la hoja no se divide en porciones individuales, se dice que la hoja es simple.</a:t>
            </a:r>
          </a:p>
          <a:p>
            <a:pPr algn="just"/>
            <a:r>
              <a:rPr lang="es-MX" sz="2200" dirty="0"/>
              <a:t>Cuando el limbo se divide en porciones individuales, cada una de ellas inserta directamente en el nervio medio de la hoja (raquis), la hoja es compuesta. A cada una de esas porciones se le denomina </a:t>
            </a:r>
            <a:r>
              <a:rPr lang="es-MX" sz="2200" dirty="0" smtClean="0"/>
              <a:t>foliolo.</a:t>
            </a:r>
            <a:endParaRPr lang="es-MX" sz="2200" dirty="0"/>
          </a:p>
          <a:p>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57997"/>
            <a:ext cx="4283968" cy="2217063"/>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657997"/>
            <a:ext cx="4860032" cy="2200003"/>
          </a:xfrm>
          <a:prstGeom prst="rect">
            <a:avLst/>
          </a:prstGeom>
        </p:spPr>
      </p:pic>
    </p:spTree>
    <p:extLst>
      <p:ext uri="{BB962C8B-B14F-4D97-AF65-F5344CB8AC3E}">
        <p14:creationId xmlns:p14="http://schemas.microsoft.com/office/powerpoint/2010/main" val="380796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FUNCION DE LA FLOR</a:t>
            </a:r>
            <a:endParaRPr lang="es-MX" dirty="0"/>
          </a:p>
        </p:txBody>
      </p:sp>
      <p:sp>
        <p:nvSpPr>
          <p:cNvPr id="3" name="2 Marcador de contenido"/>
          <p:cNvSpPr>
            <a:spLocks noGrp="1"/>
          </p:cNvSpPr>
          <p:nvPr>
            <p:ph idx="1"/>
          </p:nvPr>
        </p:nvSpPr>
        <p:spPr>
          <a:xfrm>
            <a:off x="4589748" y="1600200"/>
            <a:ext cx="4554252" cy="5069160"/>
          </a:xfrm>
        </p:spPr>
        <p:txBody>
          <a:bodyPr>
            <a:normAutofit fontScale="92500"/>
          </a:bodyPr>
          <a:lstStyle/>
          <a:p>
            <a:r>
              <a:rPr lang="es-MX" dirty="0" smtClean="0"/>
              <a:t> </a:t>
            </a:r>
            <a:r>
              <a:rPr lang="es-MX" sz="2400" dirty="0" smtClean="0"/>
              <a:t>La flor es el aparato reproductor de las plantas superiores, también llamadas Fanerógamas. Son órganos reproductores especializados que nunca son permanentes, sino transitorios. Su función va encaminada a asegurar la continuidad de la especie. El proceso de la fecundación sexual, da origen a las semillas, contenidas en el fruto que a su vez procede de la transformación del ovario de la flor. </a:t>
            </a:r>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0" y="1412776"/>
            <a:ext cx="4644008" cy="5476967"/>
          </a:xfrm>
          <a:prstGeom prst="rect">
            <a:avLst/>
          </a:prstGeom>
        </p:spPr>
      </p:pic>
    </p:spTree>
    <p:extLst>
      <p:ext uri="{BB962C8B-B14F-4D97-AF65-F5344CB8AC3E}">
        <p14:creationId xmlns:p14="http://schemas.microsoft.com/office/powerpoint/2010/main" val="411534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ESTRUCTURA </a:t>
            </a:r>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 MOROFOLOGIA </a:t>
            </a:r>
            <a:b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a:t>
            </a:r>
            <a:b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LA FLOR</a:t>
            </a:r>
            <a:endParaRPr lang="es-MX" sz="3200" dirty="0"/>
          </a:p>
        </p:txBody>
      </p:sp>
      <p:sp>
        <p:nvSpPr>
          <p:cNvPr id="3" name="2 Marcador de contenido"/>
          <p:cNvSpPr>
            <a:spLocks noGrp="1"/>
          </p:cNvSpPr>
          <p:nvPr>
            <p:ph idx="1"/>
          </p:nvPr>
        </p:nvSpPr>
        <p:spPr/>
        <p:txBody>
          <a:bodyPr>
            <a:normAutofit fontScale="55000" lnSpcReduction="20000"/>
          </a:bodyPr>
          <a:lstStyle/>
          <a:p>
            <a:r>
              <a:rPr lang="es-MX" dirty="0" smtClean="0"/>
              <a:t> </a:t>
            </a:r>
            <a:r>
              <a:rPr lang="es-MX" dirty="0"/>
              <a:t>Pedúnculo: es el rabillo que sostiene la flor. </a:t>
            </a:r>
            <a:endParaRPr lang="es-MX" dirty="0" smtClean="0"/>
          </a:p>
          <a:p>
            <a:pPr marL="0" indent="0">
              <a:buNone/>
            </a:pPr>
            <a:endParaRPr lang="es-MX" dirty="0"/>
          </a:p>
          <a:p>
            <a:r>
              <a:rPr lang="es-MX" dirty="0" smtClean="0"/>
              <a:t>Receptáculo </a:t>
            </a:r>
            <a:r>
              <a:rPr lang="es-MX" dirty="0"/>
              <a:t>o tálamo floral: es la parte ensanchada del pedúnculo, donde se asienta la flor propiamente dicha. </a:t>
            </a:r>
            <a:endParaRPr lang="es-MX" dirty="0" smtClean="0"/>
          </a:p>
          <a:p>
            <a:pPr marL="0" indent="0">
              <a:buNone/>
            </a:pPr>
            <a:endParaRPr lang="es-MX" dirty="0"/>
          </a:p>
          <a:p>
            <a:r>
              <a:rPr lang="es-MX" dirty="0" smtClean="0"/>
              <a:t>Las </a:t>
            </a:r>
            <a:r>
              <a:rPr lang="es-MX" dirty="0"/>
              <a:t>piezas florales: están constituidas por una parte fértil que constituye el aparato reproductor (estambres y carpelos), y por una parte estéril (cáliz y corola). </a:t>
            </a:r>
            <a:endParaRPr lang="es-MX" dirty="0" smtClean="0"/>
          </a:p>
          <a:p>
            <a:pPr marL="0" indent="0">
              <a:buNone/>
            </a:pPr>
            <a:endParaRPr lang="es-MX" dirty="0"/>
          </a:p>
          <a:p>
            <a:r>
              <a:rPr lang="es-MX" dirty="0" smtClean="0"/>
              <a:t>Cáliz</a:t>
            </a:r>
            <a:r>
              <a:rPr lang="es-MX" dirty="0"/>
              <a:t>: está formado por el conjunto de unas estructuras hojosas, generalmente verdes, que se denominan sépalos. Estos son los primeros en aparecer, y su función principal consiste en proteger la yema floral. </a:t>
            </a:r>
            <a:endParaRPr lang="es-MX" dirty="0" smtClean="0"/>
          </a:p>
          <a:p>
            <a:endParaRPr lang="es-MX" dirty="0" smtClean="0"/>
          </a:p>
          <a:p>
            <a:r>
              <a:rPr lang="es-MX" dirty="0" smtClean="0"/>
              <a:t>Corola: está formada por estructuras hojosas, normalmente coloreadas, que reciben el nombre de pétalos. Estos se forman después de los sépalos, y su misión es esencialmente polinizadora usando forma y colores como reclamo de los agentes polinizadores. </a:t>
            </a:r>
          </a:p>
          <a:p>
            <a:pPr marL="0" indent="0">
              <a:buNone/>
            </a:pPr>
            <a:endParaRPr lang="es-MX" dirty="0"/>
          </a:p>
        </p:txBody>
      </p:sp>
    </p:spTree>
    <p:extLst>
      <p:ext uri="{BB962C8B-B14F-4D97-AF65-F5344CB8AC3E}">
        <p14:creationId xmlns:p14="http://schemas.microsoft.com/office/powerpoint/2010/main" val="315923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ESTRUCTURA Y MOROFOLOGIA </a:t>
            </a:r>
            <a:b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a:t>
            </a:r>
            <a:b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LA FLOR</a:t>
            </a:r>
            <a:endParaRPr lang="es-MX" sz="3200" dirty="0"/>
          </a:p>
        </p:txBody>
      </p:sp>
      <p:sp>
        <p:nvSpPr>
          <p:cNvPr id="3" name="2 Marcador de contenido"/>
          <p:cNvSpPr>
            <a:spLocks noGrp="1"/>
          </p:cNvSpPr>
          <p:nvPr>
            <p:ph idx="1"/>
          </p:nvPr>
        </p:nvSpPr>
        <p:spPr/>
        <p:txBody>
          <a:bodyPr>
            <a:normAutofit fontScale="70000" lnSpcReduction="20000"/>
          </a:bodyPr>
          <a:lstStyle/>
          <a:p>
            <a:pPr algn="just"/>
            <a:r>
              <a:rPr lang="es-MX" dirty="0" smtClean="0"/>
              <a:t>Estambres y granos de polen: son los órganos masculinos de la flor (androceo). Cada estambre está formado por el filamento, cuyo extremo se ensancha en una estructura llamada antera donde se encuentran los granos de polen. </a:t>
            </a:r>
          </a:p>
          <a:p>
            <a:pPr algn="just"/>
            <a:endParaRPr lang="es-MX" dirty="0"/>
          </a:p>
          <a:p>
            <a:pPr algn="just"/>
            <a:endParaRPr lang="es-MX" dirty="0"/>
          </a:p>
          <a:p>
            <a:pPr algn="just"/>
            <a:r>
              <a:rPr lang="es-MX" dirty="0"/>
              <a:t> Carpelos: son los órganos femeninos de la flor (gineceo). A su vez consta de tres partes esenciales: ovario, estilo y estigma. </a:t>
            </a:r>
          </a:p>
          <a:p>
            <a:pPr algn="just"/>
            <a:endParaRPr lang="es-MX" dirty="0" smtClean="0"/>
          </a:p>
          <a:p>
            <a:pPr marL="0" indent="0" algn="just">
              <a:buNone/>
            </a:pPr>
            <a:r>
              <a:rPr lang="es-MX" dirty="0" smtClean="0"/>
              <a:t>- El </a:t>
            </a:r>
            <a:r>
              <a:rPr lang="es-MX" dirty="0"/>
              <a:t>ovario es la parte ensanchada portadora de los óvulos </a:t>
            </a:r>
          </a:p>
          <a:p>
            <a:pPr marL="0" indent="0" algn="just">
              <a:buNone/>
            </a:pPr>
            <a:r>
              <a:rPr lang="es-MX" dirty="0"/>
              <a:t>- El estilo es una zona alargada que separa el ovario del estigma </a:t>
            </a:r>
          </a:p>
          <a:p>
            <a:pPr marL="0" indent="0" algn="just">
              <a:buNone/>
            </a:pPr>
            <a:r>
              <a:rPr lang="es-MX" dirty="0" smtClean="0"/>
              <a:t>- </a:t>
            </a:r>
            <a:r>
              <a:rPr lang="es-MX" dirty="0"/>
              <a:t>El estigma es el remate final del estilo. Su misión es captar los granos de polen, por lo que suele ser pegajoso.</a:t>
            </a:r>
            <a:endParaRPr lang="es-MX" dirty="0" smtClean="0"/>
          </a:p>
          <a:p>
            <a:endParaRPr lang="es-MX" dirty="0"/>
          </a:p>
        </p:txBody>
      </p:sp>
    </p:spTree>
    <p:extLst>
      <p:ext uri="{BB962C8B-B14F-4D97-AF65-F5344CB8AC3E}">
        <p14:creationId xmlns:p14="http://schemas.microsoft.com/office/powerpoint/2010/main" val="352839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ESTRUCTURA Y MOROFOLOGIA </a:t>
            </a:r>
            <a:b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a:t>
            </a:r>
            <a:b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LA FLOR</a:t>
            </a:r>
            <a:endParaRPr lang="es-MX" sz="3200"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43" y="1412776"/>
            <a:ext cx="4169195" cy="5445224"/>
          </a:xfr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1556792"/>
            <a:ext cx="4933691" cy="5301208"/>
          </a:xfrm>
          <a:prstGeom prst="rect">
            <a:avLst/>
          </a:prstGeom>
        </p:spPr>
      </p:pic>
    </p:spTree>
    <p:extLst>
      <p:ext uri="{BB962C8B-B14F-4D97-AF65-F5344CB8AC3E}">
        <p14:creationId xmlns:p14="http://schemas.microsoft.com/office/powerpoint/2010/main" val="13112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FRUTO</a:t>
            </a:r>
            <a:endParaRPr lang="es-MX" dirty="0"/>
          </a:p>
        </p:txBody>
      </p:sp>
      <p:sp>
        <p:nvSpPr>
          <p:cNvPr id="3" name="2 Marcador de contenido"/>
          <p:cNvSpPr>
            <a:spLocks noGrp="1"/>
          </p:cNvSpPr>
          <p:nvPr>
            <p:ph idx="1"/>
          </p:nvPr>
        </p:nvSpPr>
        <p:spPr/>
        <p:txBody>
          <a:bodyPr/>
          <a:lstStyle/>
          <a:p>
            <a:endParaRPr lang="es-MX" dirty="0"/>
          </a:p>
        </p:txBody>
      </p:sp>
    </p:spTree>
    <p:extLst>
      <p:ext uri="{BB962C8B-B14F-4D97-AF65-F5344CB8AC3E}">
        <p14:creationId xmlns:p14="http://schemas.microsoft.com/office/powerpoint/2010/main" val="70191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RAIZ</a:t>
            </a:r>
            <a:b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es-MX" dirty="0"/>
          </a:p>
        </p:txBody>
      </p:sp>
      <p:sp>
        <p:nvSpPr>
          <p:cNvPr id="3" name="2 Marcador de contenido"/>
          <p:cNvSpPr>
            <a:spLocks noGrp="1"/>
          </p:cNvSpPr>
          <p:nvPr>
            <p:ph idx="1"/>
          </p:nvPr>
        </p:nvSpPr>
        <p:spPr>
          <a:xfrm>
            <a:off x="0" y="1600200"/>
            <a:ext cx="5076056" cy="5257800"/>
          </a:xfrm>
        </p:spPr>
        <p:txBody>
          <a:bodyPr>
            <a:normAutofit/>
          </a:bodyPr>
          <a:lstStyle/>
          <a:p>
            <a:pPr algn="just"/>
            <a:r>
              <a:rPr lang="es-MX" sz="2000" dirty="0" smtClean="0"/>
              <a:t>Parte subterránea de la planta. Las raíces realizan el anclaje de la planta al suelo y la absorción de agua y minerales.</a:t>
            </a:r>
          </a:p>
          <a:p>
            <a:pPr algn="just"/>
            <a:endParaRPr lang="es-MX" sz="2000" dirty="0"/>
          </a:p>
          <a:p>
            <a:pPr marL="0" indent="0" algn="just">
              <a:buNone/>
            </a:pPr>
            <a:r>
              <a:rPr lang="es-MX" sz="2000" dirty="0"/>
              <a:t>La primera raíz de la planta, llamada radícula, se alarga cuando germina la semilla y forma la raíz primaria. Las raíces que se ramifican a partir de la primaria se llaman secundarias. En </a:t>
            </a:r>
            <a:r>
              <a:rPr lang="es-MX" sz="2000" dirty="0" smtClean="0"/>
              <a:t>muchas </a:t>
            </a:r>
            <a:r>
              <a:rPr lang="es-MX" sz="2000" dirty="0"/>
              <a:t>plantas, la raíz primaria se </a:t>
            </a:r>
            <a:r>
              <a:rPr lang="es-MX" sz="2000" dirty="0" smtClean="0"/>
              <a:t>llama pivotante</a:t>
            </a:r>
            <a:r>
              <a:rPr lang="es-MX" sz="2000" dirty="0"/>
              <a:t>, es mucho mayor que </a:t>
            </a:r>
            <a:r>
              <a:rPr lang="es-MX" sz="2000" dirty="0" smtClean="0"/>
              <a:t>las secundarias. Ejemplos: </a:t>
            </a:r>
            <a:r>
              <a:rPr lang="es-MX" sz="2000" b="1" u="sng" dirty="0"/>
              <a:t>remolacha </a:t>
            </a:r>
            <a:r>
              <a:rPr lang="es-MX" sz="2000" b="1" u="sng" dirty="0" smtClean="0"/>
              <a:t>o</a:t>
            </a:r>
            <a:r>
              <a:rPr lang="es-MX" sz="2000" b="1" u="sng" dirty="0"/>
              <a:t> </a:t>
            </a:r>
            <a:r>
              <a:rPr lang="es-MX" sz="2000" b="1" u="sng" dirty="0" smtClean="0"/>
              <a:t>betabel </a:t>
            </a:r>
            <a:r>
              <a:rPr lang="es-MX" sz="2000" b="1" u="sng" dirty="0"/>
              <a:t>y la zanahoria</a:t>
            </a:r>
            <a:r>
              <a:rPr lang="es-MX" sz="2000" dirty="0"/>
              <a:t> son ejemplos </a:t>
            </a:r>
            <a:r>
              <a:rPr lang="es-MX" sz="2000" dirty="0" smtClean="0"/>
              <a:t>característicos de </a:t>
            </a:r>
            <a:r>
              <a:rPr lang="es-MX" sz="2000" dirty="0"/>
              <a:t>plantas con gruesas raíces </a:t>
            </a:r>
            <a:r>
              <a:rPr lang="es-MX" sz="2000" dirty="0" smtClean="0"/>
              <a:t>pivotantes</a:t>
            </a:r>
            <a:r>
              <a:rPr lang="es-MX" sz="2000" dirty="0"/>
              <a:t>.</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556792"/>
            <a:ext cx="3923928" cy="5294866"/>
          </a:xfrm>
          <a:prstGeom prst="rect">
            <a:avLst/>
          </a:prstGeom>
        </p:spPr>
      </p:pic>
    </p:spTree>
    <p:extLst>
      <p:ext uri="{BB962C8B-B14F-4D97-AF65-F5344CB8AC3E}">
        <p14:creationId xmlns:p14="http://schemas.microsoft.com/office/powerpoint/2010/main" val="115136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RAIZ</a:t>
            </a:r>
            <a:endParaRPr lang="es-MX" dirty="0"/>
          </a:p>
        </p:txBody>
      </p:sp>
      <p:sp>
        <p:nvSpPr>
          <p:cNvPr id="3" name="2 Marcador de contenido"/>
          <p:cNvSpPr>
            <a:spLocks noGrp="1"/>
          </p:cNvSpPr>
          <p:nvPr>
            <p:ph idx="1"/>
          </p:nvPr>
        </p:nvSpPr>
        <p:spPr>
          <a:xfrm>
            <a:off x="5436096" y="1600200"/>
            <a:ext cx="3707904" cy="5141168"/>
          </a:xfrm>
        </p:spPr>
        <p:txBody>
          <a:bodyPr>
            <a:normAutofit/>
          </a:bodyPr>
          <a:lstStyle/>
          <a:p>
            <a:r>
              <a:rPr lang="es-MX" sz="2000" dirty="0"/>
              <a:t>  Las raíces de acuerdo al medio donde se desarrollan pueden ser:</a:t>
            </a:r>
            <a:r>
              <a:rPr lang="es-MX" sz="2000" dirty="0" smtClean="0"/>
              <a:t/>
            </a:r>
            <a:br>
              <a:rPr lang="es-MX" sz="2000" dirty="0" smtClean="0"/>
            </a:br>
            <a:r>
              <a:rPr lang="es-MX" sz="2000" dirty="0" smtClean="0"/>
              <a:t/>
            </a:r>
            <a:br>
              <a:rPr lang="es-MX" sz="2000" dirty="0" smtClean="0"/>
            </a:br>
            <a:r>
              <a:rPr lang="es-MX" sz="2000" dirty="0"/>
              <a:t>a) </a:t>
            </a:r>
            <a:r>
              <a:rPr lang="es-MX" sz="2000" dirty="0" smtClean="0"/>
              <a:t>aéreas (</a:t>
            </a:r>
            <a:r>
              <a:rPr lang="es-MX" sz="2000" dirty="0"/>
              <a:t>ayudan a sujetar la </a:t>
            </a:r>
            <a:r>
              <a:rPr lang="es-MX" sz="2000" dirty="0" smtClean="0"/>
              <a:t>planta).</a:t>
            </a:r>
            <a:br>
              <a:rPr lang="es-MX" sz="2000" dirty="0" smtClean="0"/>
            </a:br>
            <a:r>
              <a:rPr lang="es-MX" sz="2000" dirty="0"/>
              <a:t>b) </a:t>
            </a:r>
            <a:r>
              <a:rPr lang="es-MX" sz="2000" dirty="0" smtClean="0"/>
              <a:t>acuáticas (solo se encuentran en manto acuífero)</a:t>
            </a:r>
            <a:br>
              <a:rPr lang="es-MX" sz="2000" dirty="0" smtClean="0"/>
            </a:br>
            <a:r>
              <a:rPr lang="es-MX" sz="2000" dirty="0"/>
              <a:t>c) </a:t>
            </a:r>
            <a:r>
              <a:rPr lang="es-MX" sz="2000" dirty="0" smtClean="0"/>
              <a:t>Terrícolas</a:t>
            </a:r>
            <a:r>
              <a:rPr lang="es-MX" sz="2000" dirty="0"/>
              <a:t> </a:t>
            </a:r>
            <a:r>
              <a:rPr lang="es-MX" sz="2000" dirty="0" smtClean="0"/>
              <a:t>(toda planta que se encuentra en tierra o contacto absoluto con esta)</a:t>
            </a:r>
            <a:endParaRPr lang="es-MX" sz="2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785"/>
            <a:ext cx="5436096" cy="5373216"/>
          </a:xfrm>
          <a:prstGeom prst="rect">
            <a:avLst/>
          </a:prstGeom>
        </p:spPr>
      </p:pic>
    </p:spTree>
    <p:extLst>
      <p:ext uri="{BB962C8B-B14F-4D97-AF65-F5344CB8AC3E}">
        <p14:creationId xmlns:p14="http://schemas.microsoft.com/office/powerpoint/2010/main" val="210938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RAIZ</a:t>
            </a:r>
            <a:endParaRPr lang="es-MX" dirty="0"/>
          </a:p>
        </p:txBody>
      </p:sp>
      <p:sp>
        <p:nvSpPr>
          <p:cNvPr id="3" name="2 Marcador de contenido"/>
          <p:cNvSpPr>
            <a:spLocks noGrp="1"/>
          </p:cNvSpPr>
          <p:nvPr>
            <p:ph idx="1"/>
          </p:nvPr>
        </p:nvSpPr>
        <p:spPr>
          <a:xfrm>
            <a:off x="33798" y="1484784"/>
            <a:ext cx="5618322" cy="5373216"/>
          </a:xfrm>
        </p:spPr>
        <p:txBody>
          <a:bodyPr>
            <a:normAutofit/>
          </a:bodyPr>
          <a:lstStyle/>
          <a:p>
            <a:r>
              <a:rPr lang="es-MX" sz="2400" dirty="0"/>
              <a:t> Por su duración las clasificamos en </a:t>
            </a:r>
            <a:r>
              <a:rPr lang="es-MX" sz="2400" dirty="0" smtClean="0"/>
              <a:t/>
            </a:r>
            <a:br>
              <a:rPr lang="es-MX" sz="2400" dirty="0" smtClean="0"/>
            </a:br>
            <a:r>
              <a:rPr lang="es-MX" sz="2400" dirty="0" smtClean="0"/>
              <a:t/>
            </a:r>
            <a:br>
              <a:rPr lang="es-MX" sz="2400" dirty="0" smtClean="0"/>
            </a:br>
            <a:r>
              <a:rPr lang="es-MX" sz="2400" dirty="0"/>
              <a:t>a) raíces anuales</a:t>
            </a:r>
            <a:r>
              <a:rPr lang="es-MX" sz="2400" dirty="0" smtClean="0"/>
              <a:t/>
            </a:r>
            <a:br>
              <a:rPr lang="es-MX" sz="2400" dirty="0" smtClean="0"/>
            </a:br>
            <a:r>
              <a:rPr lang="es-MX" sz="2400" dirty="0"/>
              <a:t>b) raíces perennes (herbáceas y leñosas)</a:t>
            </a:r>
            <a:r>
              <a:rPr lang="es-MX" sz="2400" dirty="0" smtClean="0"/>
              <a:t/>
            </a:r>
            <a:br>
              <a:rPr lang="es-MX" sz="2400" dirty="0" smtClean="0"/>
            </a:br>
            <a:r>
              <a:rPr lang="es-MX" sz="2400" dirty="0"/>
              <a:t>c) Raíces bianuales.   Composición </a:t>
            </a:r>
            <a:endParaRPr lang="es-MX" sz="2400" dirty="0" smtClean="0"/>
          </a:p>
          <a:p>
            <a:endParaRPr lang="es-MX" sz="2400" dirty="0"/>
          </a:p>
          <a:p>
            <a:r>
              <a:rPr lang="es-MX" sz="2400" dirty="0"/>
              <a:t>La raíz está formada por tres tipos de tejido</a:t>
            </a:r>
            <a:r>
              <a:rPr lang="es-MX" sz="2400" dirty="0" smtClean="0"/>
              <a:t>: </a:t>
            </a:r>
            <a:r>
              <a:rPr lang="es-MX" sz="2400" dirty="0"/>
              <a:t>epidermis, o capa superficial; tejido </a:t>
            </a:r>
            <a:r>
              <a:rPr lang="es-MX" sz="2400" dirty="0" smtClean="0"/>
              <a:t>fundamental </a:t>
            </a:r>
            <a:r>
              <a:rPr lang="es-MX" sz="2400" dirty="0"/>
              <a:t>o córtex; y estela o cilindro vascular, </a:t>
            </a:r>
            <a:r>
              <a:rPr lang="es-MX" sz="2400" dirty="0" smtClean="0"/>
              <a:t>situado </a:t>
            </a:r>
            <a:r>
              <a:rPr lang="es-MX" sz="2400" dirty="0"/>
              <a:t>en el centro.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087" y="1412776"/>
            <a:ext cx="3602913" cy="5445224"/>
          </a:xfrm>
          <a:prstGeom prst="rect">
            <a:avLst/>
          </a:prstGeom>
        </p:spPr>
      </p:pic>
    </p:spTree>
    <p:extLst>
      <p:ext uri="{BB962C8B-B14F-4D97-AF65-F5344CB8AC3E}">
        <p14:creationId xmlns:p14="http://schemas.microsoft.com/office/powerpoint/2010/main" val="57381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ESTRUCTURA DEL TALLO</a:t>
            </a: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5445224"/>
          </a:xfrm>
          <a:prstGeom prst="rect">
            <a:avLst/>
          </a:prstGeom>
        </p:spPr>
      </p:pic>
    </p:spTree>
    <p:extLst>
      <p:ext uri="{BB962C8B-B14F-4D97-AF65-F5344CB8AC3E}">
        <p14:creationId xmlns:p14="http://schemas.microsoft.com/office/powerpoint/2010/main" val="139189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FUNCION DEL TALLO</a:t>
            </a:r>
            <a:endParaRPr lang="es-MX" dirty="0"/>
          </a:p>
        </p:txBody>
      </p:sp>
      <p:sp>
        <p:nvSpPr>
          <p:cNvPr id="3" name="2 Marcador de contenido"/>
          <p:cNvSpPr>
            <a:spLocks noGrp="1"/>
          </p:cNvSpPr>
          <p:nvPr>
            <p:ph idx="1"/>
          </p:nvPr>
        </p:nvSpPr>
        <p:spPr>
          <a:xfrm>
            <a:off x="0" y="1412776"/>
            <a:ext cx="9144000" cy="4104456"/>
          </a:xfrm>
        </p:spPr>
        <p:txBody>
          <a:bodyPr>
            <a:normAutofit fontScale="47500" lnSpcReduction="20000"/>
          </a:bodyPr>
          <a:lstStyle/>
          <a:p>
            <a:r>
              <a:rPr lang="es-MX" dirty="0" smtClean="0"/>
              <a:t>Es la parte principal de sostén de una planta y crece en sentido perpendicular al suelo.</a:t>
            </a:r>
          </a:p>
          <a:p>
            <a:endParaRPr lang="es-MX" dirty="0"/>
          </a:p>
          <a:p>
            <a:r>
              <a:rPr lang="es-MX" dirty="0"/>
              <a:t> En el momento de la reproducción, el tallo sostiene también las flores y los frutos. En muchas especies, el tallo es además uno de los órganos de reserva de agua y </a:t>
            </a:r>
            <a:r>
              <a:rPr lang="es-MX" dirty="0" smtClean="0"/>
              <a:t>foto asimilados, </a:t>
            </a:r>
            <a:r>
              <a:rPr lang="es-MX" dirty="0"/>
              <a:t>especialmente con antelación a la etapa reproductiva</a:t>
            </a:r>
            <a:r>
              <a:rPr lang="es-MX" dirty="0" smtClean="0"/>
              <a:t>.</a:t>
            </a:r>
          </a:p>
          <a:p>
            <a:endParaRPr lang="es-MX" dirty="0"/>
          </a:p>
          <a:p>
            <a:r>
              <a:rPr lang="es-MX" dirty="0" smtClean="0"/>
              <a:t>La función principal del tallo es la de constituir la vía de circulación de agua entre las raíces y las hojas de las plantas.</a:t>
            </a:r>
          </a:p>
          <a:p>
            <a:endParaRPr lang="es-MX" dirty="0"/>
          </a:p>
          <a:p>
            <a:r>
              <a:rPr lang="es-MX" dirty="0" smtClean="0"/>
              <a:t>XILEMA (</a:t>
            </a:r>
            <a:r>
              <a:rPr lang="es-MX" dirty="0"/>
              <a:t>tejido leñoso de los vegetales </a:t>
            </a:r>
            <a:r>
              <a:rPr lang="es-MX" dirty="0" smtClean="0"/>
              <a:t>que transporta agua y sales minerales desde la raíz hasta las hojas).</a:t>
            </a:r>
          </a:p>
          <a:p>
            <a:endParaRPr lang="es-MX" dirty="0" smtClean="0"/>
          </a:p>
          <a:p>
            <a:r>
              <a:rPr lang="es-MX" dirty="0" smtClean="0"/>
              <a:t>FLOEMA(Tejido vascular que transporta las sustancias nutritivas elaboradas durante la fotosíntesis)</a:t>
            </a:r>
          </a:p>
          <a:p>
            <a:pPr marL="0" indent="0">
              <a:buNone/>
            </a:pPr>
            <a:endParaRPr lang="es-MX" dirty="0" smtClean="0"/>
          </a:p>
          <a:p>
            <a:pPr marL="0" indent="0">
              <a:buNone/>
            </a:pPr>
            <a:endParaRPr lang="es-MX" dirty="0" smtClean="0"/>
          </a:p>
          <a:p>
            <a:pPr marL="0" indent="0">
              <a:buNone/>
            </a:pPr>
            <a:endParaRPr lang="es-MX" dirty="0" smtClean="0"/>
          </a:p>
          <a:p>
            <a:pPr marL="0" indent="0">
              <a:buNone/>
            </a:pPr>
            <a:r>
              <a:rPr lang="es-MX" dirty="0" smtClean="0"/>
              <a:t/>
            </a:r>
            <a:br>
              <a:rPr lang="es-MX" dirty="0" smtClean="0"/>
            </a:b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 y="4221088"/>
            <a:ext cx="9145430" cy="2595162"/>
          </a:xfrm>
          <a:prstGeom prst="rect">
            <a:avLst/>
          </a:prstGeom>
        </p:spPr>
      </p:pic>
    </p:spTree>
    <p:extLst>
      <p:ext uri="{BB962C8B-B14F-4D97-AF65-F5344CB8AC3E}">
        <p14:creationId xmlns:p14="http://schemas.microsoft.com/office/powerpoint/2010/main" val="236413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MORFOLOGIA </a:t>
            </a:r>
            <a:b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DEL TALLO</a:t>
            </a:r>
            <a:r>
              <a:rPr lang="es-MX" b="1" dirty="0" smtClean="0"/>
              <a:t/>
            </a:r>
            <a:br>
              <a:rPr lang="es-MX" b="1" dirty="0" smtClean="0"/>
            </a:br>
            <a:endParaRPr lang="es-MX" dirty="0"/>
          </a:p>
        </p:txBody>
      </p:sp>
      <p:sp>
        <p:nvSpPr>
          <p:cNvPr id="3" name="2 Marcador de contenido"/>
          <p:cNvSpPr>
            <a:spLocks noGrp="1"/>
          </p:cNvSpPr>
          <p:nvPr>
            <p:ph idx="1"/>
          </p:nvPr>
        </p:nvSpPr>
        <p:spPr>
          <a:xfrm>
            <a:off x="3333750" y="1988839"/>
            <a:ext cx="5810250" cy="4869161"/>
          </a:xfrm>
        </p:spPr>
        <p:txBody>
          <a:bodyPr>
            <a:normAutofit/>
          </a:bodyPr>
          <a:lstStyle/>
          <a:p>
            <a:r>
              <a:rPr lang="es-MX" sz="2000" dirty="0" smtClean="0"/>
              <a:t>El </a:t>
            </a:r>
            <a:r>
              <a:rPr lang="es-MX" sz="2000" dirty="0"/>
              <a:t>eje central de la planta es el tallo. Está formado por una sucesión de nudos (los puntos de los que crecen las hojas) y entrenudos (la distancia que existe entre los nudos</a:t>
            </a:r>
            <a:r>
              <a:rPr lang="es-MX" sz="2000" dirty="0" smtClean="0"/>
              <a:t>).</a:t>
            </a:r>
          </a:p>
          <a:p>
            <a:endParaRPr lang="es-MX" sz="2000" dirty="0"/>
          </a:p>
          <a:p>
            <a:r>
              <a:rPr lang="es-MX" sz="2000" dirty="0" smtClean="0"/>
              <a:t>Vástago (</a:t>
            </a:r>
            <a:r>
              <a:rPr lang="es-MX" sz="2000" dirty="0"/>
              <a:t>Conjunto del tallo y las </a:t>
            </a:r>
            <a:r>
              <a:rPr lang="es-MX" sz="2000" dirty="0" smtClean="0"/>
              <a:t>hojas).</a:t>
            </a:r>
          </a:p>
          <a:p>
            <a:endParaRPr lang="es-MX" sz="2000" dirty="0"/>
          </a:p>
          <a:p>
            <a:r>
              <a:rPr lang="es-MX" sz="2000" dirty="0" smtClean="0"/>
              <a:t>Entrenudo(</a:t>
            </a:r>
            <a:r>
              <a:rPr lang="es-MX" sz="2000" dirty="0"/>
              <a:t> parte del tallo comprendida entre dos nudos de donde sale otra </a:t>
            </a:r>
            <a:r>
              <a:rPr lang="es-MX" sz="2000" dirty="0" smtClean="0"/>
              <a:t>rama).</a:t>
            </a:r>
          </a:p>
          <a:p>
            <a:endParaRPr lang="es-MX" sz="2000" dirty="0"/>
          </a:p>
          <a:p>
            <a:r>
              <a:rPr lang="es-MX" sz="2000" dirty="0" smtClean="0"/>
              <a:t>Nudo(</a:t>
            </a:r>
            <a:r>
              <a:rPr lang="es-MX" sz="2000" dirty="0"/>
              <a:t>zonas del tallo desde donde nacen las </a:t>
            </a:r>
            <a:r>
              <a:rPr lang="es-MX" sz="2000" dirty="0" smtClean="0"/>
              <a:t>hojas).</a:t>
            </a:r>
          </a:p>
          <a:p>
            <a:endParaRPr lang="es-MX" sz="2000" dirty="0"/>
          </a:p>
          <a:p>
            <a:r>
              <a:rPr lang="es-MX" sz="2000" dirty="0" smtClean="0"/>
              <a:t>Pecíolo(</a:t>
            </a:r>
            <a:r>
              <a:rPr lang="es-MX" sz="2000" dirty="0"/>
              <a:t>es el rabillo que une la lámina de una hoja a su base foliar o al tallo. Falta en las hojas </a:t>
            </a:r>
            <a:r>
              <a:rPr lang="es-MX" sz="2000" dirty="0" smtClean="0"/>
              <a:t>sésiles).</a:t>
            </a:r>
          </a:p>
          <a:p>
            <a:endParaRPr lang="es-MX" dirty="0"/>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7"/>
            <a:ext cx="3333750" cy="5445224"/>
          </a:xfrm>
          <a:prstGeom prst="rect">
            <a:avLst/>
          </a:prstGeom>
        </p:spPr>
      </p:pic>
    </p:spTree>
    <p:extLst>
      <p:ext uri="{BB962C8B-B14F-4D97-AF65-F5344CB8AC3E}">
        <p14:creationId xmlns:p14="http://schemas.microsoft.com/office/powerpoint/2010/main" val="220203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ESTRUCTURA DE LA HOJA</a:t>
            </a:r>
            <a:endParaRPr lang="es-MX" dirty="0"/>
          </a:p>
        </p:txBody>
      </p:sp>
      <p:sp>
        <p:nvSpPr>
          <p:cNvPr id="3" name="2 Marcador de contenido"/>
          <p:cNvSpPr>
            <a:spLocks noGrp="1"/>
          </p:cNvSpPr>
          <p:nvPr>
            <p:ph idx="1"/>
          </p:nvPr>
        </p:nvSpPr>
        <p:spPr>
          <a:xfrm>
            <a:off x="3203848" y="1600200"/>
            <a:ext cx="5940152" cy="5257799"/>
          </a:xfrm>
        </p:spPr>
        <p:txBody>
          <a:bodyPr>
            <a:normAutofit/>
          </a:bodyPr>
          <a:lstStyle/>
          <a:p>
            <a:pPr algn="just"/>
            <a:r>
              <a:rPr lang="es-MX" sz="2000" dirty="0"/>
              <a:t>órgano donde ocurre la mayor parte de la fotosíntesis. Es también el órgano por donde la planta pierde la mayor cantidad de agua. </a:t>
            </a:r>
            <a:endParaRPr lang="es-MX" sz="2000" dirty="0" smtClean="0"/>
          </a:p>
          <a:p>
            <a:pPr algn="just"/>
            <a:endParaRPr lang="es-MX" sz="2000" dirty="0"/>
          </a:p>
          <a:p>
            <a:pPr algn="just"/>
            <a:r>
              <a:rPr lang="es-MX" sz="2000" dirty="0"/>
              <a:t>La capa superior de la hoja se llama epidermis superior. La capa de abajo se llama la epidermis inferior. Las capas epidérmicas ayudan a controlar la pérdida de agua. En la epidermis hay unas estructuras llamadas estomas. </a:t>
            </a:r>
            <a:endParaRPr lang="es-MX" sz="2000" dirty="0" smtClean="0"/>
          </a:p>
          <a:p>
            <a:pPr algn="just"/>
            <a:endParaRPr lang="es-MX" sz="2000" dirty="0"/>
          </a:p>
          <a:p>
            <a:pPr algn="just"/>
            <a:r>
              <a:rPr lang="es-MX" sz="2000" dirty="0"/>
              <a:t>estomas son aberturas en la epidermis de la hoja a través de las cuales el oxígeno y el vapor de agua salen de la hoja y entra el bióxido de carbono</a:t>
            </a:r>
            <a:r>
              <a:rPr lang="es-MX" sz="2000" dirty="0" smtClean="0"/>
              <a:t>.</a:t>
            </a:r>
          </a:p>
          <a:p>
            <a:endParaRPr lang="es-MX" dirty="0"/>
          </a:p>
          <a:p>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56792"/>
            <a:ext cx="3203849" cy="5301208"/>
          </a:xfrm>
          <a:prstGeom prst="rect">
            <a:avLst/>
          </a:prstGeom>
        </p:spPr>
      </p:pic>
    </p:spTree>
    <p:extLst>
      <p:ext uri="{BB962C8B-B14F-4D97-AF65-F5344CB8AC3E}">
        <p14:creationId xmlns:p14="http://schemas.microsoft.com/office/powerpoint/2010/main" val="157534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FUNCION DE LA HOJA</a:t>
            </a:r>
            <a:endParaRPr lang="es-MX" dirty="0"/>
          </a:p>
        </p:txBody>
      </p:sp>
      <p:sp>
        <p:nvSpPr>
          <p:cNvPr id="3" name="2 Marcador de contenido"/>
          <p:cNvSpPr>
            <a:spLocks noGrp="1"/>
          </p:cNvSpPr>
          <p:nvPr>
            <p:ph idx="1"/>
          </p:nvPr>
        </p:nvSpPr>
        <p:spPr/>
        <p:txBody>
          <a:bodyPr/>
          <a:lstStyle/>
          <a:p>
            <a:r>
              <a:rPr lang="es-MX" dirty="0"/>
              <a:t>La estructura de la hoja está adaptada para estas dos funciones: la producción de alimento y el control de la pérdida de agua.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296167"/>
            <a:ext cx="6372200" cy="3571354"/>
          </a:xfrm>
          <a:prstGeom prst="rect">
            <a:avLst/>
          </a:prstGeom>
        </p:spPr>
      </p:pic>
    </p:spTree>
    <p:extLst>
      <p:ext uri="{BB962C8B-B14F-4D97-AF65-F5344CB8AC3E}">
        <p14:creationId xmlns:p14="http://schemas.microsoft.com/office/powerpoint/2010/main" val="35626120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590</Words>
  <Application>Microsoft Office PowerPoint</Application>
  <PresentationFormat>Presentación en pantalla (4:3)</PresentationFormat>
  <Paragraphs>79</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RAIZ </vt:lpstr>
      <vt:lpstr>RAIZ</vt:lpstr>
      <vt:lpstr>RAIZ</vt:lpstr>
      <vt:lpstr>ESTRUCTURA DEL TALLO</vt:lpstr>
      <vt:lpstr>FUNCION DEL TALLO</vt:lpstr>
      <vt:lpstr>MORFOLOGIA  DEL TALLO </vt:lpstr>
      <vt:lpstr>ESTRUCTURA DE LA HOJA</vt:lpstr>
      <vt:lpstr>FUNCION DE LA HOJA</vt:lpstr>
      <vt:lpstr>MORFOLOGIA  DE LA HOJA</vt:lpstr>
      <vt:lpstr>FUNCION DE LA FLOR</vt:lpstr>
      <vt:lpstr>ESTRUCTURA Y MOROFOLOGIA  DE  LA FLOR</vt:lpstr>
      <vt:lpstr>ESTRUCTURA Y MOROFOLOGIA  DE  LA FLOR</vt:lpstr>
      <vt:lpstr>ESTRUCTURA Y MOROFOLOGIA  DE  LA FLOR</vt:lpstr>
      <vt:lpstr>FRUTO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dc:creator>
  <cp:lastModifiedBy>Alexandra</cp:lastModifiedBy>
  <cp:revision>9</cp:revision>
  <dcterms:created xsi:type="dcterms:W3CDTF">2013-10-05T03:51:26Z</dcterms:created>
  <dcterms:modified xsi:type="dcterms:W3CDTF">2013-10-05T05:41:09Z</dcterms:modified>
</cp:coreProperties>
</file>