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6" r:id="rId7"/>
    <p:sldId id="261" r:id="rId8"/>
    <p:sldId id="262" r:id="rId9"/>
    <p:sldId id="263" r:id="rId10"/>
    <p:sldId id="265"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43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lvl1pPr>
              <a:defRPr/>
            </a:lvl1pPr>
          </a:lstStyle>
          <a:p>
            <a:fld id="{F3F0EC4D-6324-4877-8A38-13981E4F8EAC}" type="datetimeFigureOut">
              <a:rPr lang="es-MX" smtClean="0"/>
              <a:t>28/08/2013</a:t>
            </a:fld>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58A26FB1-5688-4FD7-B055-71DD62051877}" type="slidenum">
              <a:rPr lang="es-MX" smtClean="0"/>
              <a:t>‹Nº›</a:t>
            </a:fld>
            <a:endParaRPr lang="es-MX"/>
          </a:p>
        </p:txBody>
      </p:sp>
    </p:spTree>
    <p:extLst>
      <p:ext uri="{BB962C8B-B14F-4D97-AF65-F5344CB8AC3E}">
        <p14:creationId xmlns:p14="http://schemas.microsoft.com/office/powerpoint/2010/main" val="760104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fld id="{F3F0EC4D-6324-4877-8A38-13981E4F8EAC}" type="datetimeFigureOut">
              <a:rPr lang="es-MX" smtClean="0"/>
              <a:t>28/08/2013</a:t>
            </a:fld>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58A26FB1-5688-4FD7-B055-71DD62051877}" type="slidenum">
              <a:rPr lang="es-MX" smtClean="0"/>
              <a:t>‹Nº›</a:t>
            </a:fld>
            <a:endParaRPr lang="es-MX"/>
          </a:p>
        </p:txBody>
      </p:sp>
    </p:spTree>
    <p:extLst>
      <p:ext uri="{BB962C8B-B14F-4D97-AF65-F5344CB8AC3E}">
        <p14:creationId xmlns:p14="http://schemas.microsoft.com/office/powerpoint/2010/main" val="2322716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fld id="{F3F0EC4D-6324-4877-8A38-13981E4F8EAC}" type="datetimeFigureOut">
              <a:rPr lang="es-MX" smtClean="0"/>
              <a:t>28/08/2013</a:t>
            </a:fld>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58A26FB1-5688-4FD7-B055-71DD62051877}" type="slidenum">
              <a:rPr lang="es-MX" smtClean="0"/>
              <a:t>‹Nº›</a:t>
            </a:fld>
            <a:endParaRPr lang="es-MX"/>
          </a:p>
        </p:txBody>
      </p:sp>
    </p:spTree>
    <p:extLst>
      <p:ext uri="{BB962C8B-B14F-4D97-AF65-F5344CB8AC3E}">
        <p14:creationId xmlns:p14="http://schemas.microsoft.com/office/powerpoint/2010/main" val="833485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fld id="{F3F0EC4D-6324-4877-8A38-13981E4F8EAC}" type="datetimeFigureOut">
              <a:rPr lang="es-MX" smtClean="0"/>
              <a:t>28/08/2013</a:t>
            </a:fld>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58A26FB1-5688-4FD7-B055-71DD62051877}" type="slidenum">
              <a:rPr lang="es-MX" smtClean="0"/>
              <a:t>‹Nº›</a:t>
            </a:fld>
            <a:endParaRPr lang="es-MX"/>
          </a:p>
        </p:txBody>
      </p:sp>
    </p:spTree>
    <p:extLst>
      <p:ext uri="{BB962C8B-B14F-4D97-AF65-F5344CB8AC3E}">
        <p14:creationId xmlns:p14="http://schemas.microsoft.com/office/powerpoint/2010/main" val="99475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fld id="{F3F0EC4D-6324-4877-8A38-13981E4F8EAC}" type="datetimeFigureOut">
              <a:rPr lang="es-MX" smtClean="0"/>
              <a:t>28/08/2013</a:t>
            </a:fld>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58A26FB1-5688-4FD7-B055-71DD62051877}" type="slidenum">
              <a:rPr lang="es-MX" smtClean="0"/>
              <a:t>‹Nº›</a:t>
            </a:fld>
            <a:endParaRPr lang="es-MX"/>
          </a:p>
        </p:txBody>
      </p:sp>
    </p:spTree>
    <p:extLst>
      <p:ext uri="{BB962C8B-B14F-4D97-AF65-F5344CB8AC3E}">
        <p14:creationId xmlns:p14="http://schemas.microsoft.com/office/powerpoint/2010/main" val="2451538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3 Marcador de fecha"/>
          <p:cNvSpPr>
            <a:spLocks noGrp="1"/>
          </p:cNvSpPr>
          <p:nvPr>
            <p:ph type="dt" sz="half" idx="10"/>
          </p:nvPr>
        </p:nvSpPr>
        <p:spPr/>
        <p:txBody>
          <a:bodyPr/>
          <a:lstStyle>
            <a:lvl1pPr>
              <a:defRPr/>
            </a:lvl1pPr>
          </a:lstStyle>
          <a:p>
            <a:fld id="{F3F0EC4D-6324-4877-8A38-13981E4F8EAC}" type="datetimeFigureOut">
              <a:rPr lang="es-MX" smtClean="0"/>
              <a:t>28/08/2013</a:t>
            </a:fld>
            <a:endParaRPr lang="es-MX"/>
          </a:p>
        </p:txBody>
      </p:sp>
      <p:sp>
        <p:nvSpPr>
          <p:cNvPr id="6" name="4 Marcador de pie de página"/>
          <p:cNvSpPr>
            <a:spLocks noGrp="1"/>
          </p:cNvSpPr>
          <p:nvPr>
            <p:ph type="ftr" sz="quarter" idx="11"/>
          </p:nvPr>
        </p:nvSpPr>
        <p:spPr/>
        <p:txBody>
          <a:bodyPr/>
          <a:lstStyle>
            <a:lvl1pPr>
              <a:defRPr/>
            </a:lvl1pPr>
          </a:lstStyle>
          <a:p>
            <a:endParaRPr lang="es-MX"/>
          </a:p>
        </p:txBody>
      </p:sp>
      <p:sp>
        <p:nvSpPr>
          <p:cNvPr id="7" name="5 Marcador de número de diapositiva"/>
          <p:cNvSpPr>
            <a:spLocks noGrp="1"/>
          </p:cNvSpPr>
          <p:nvPr>
            <p:ph type="sldNum" sz="quarter" idx="12"/>
          </p:nvPr>
        </p:nvSpPr>
        <p:spPr/>
        <p:txBody>
          <a:bodyPr/>
          <a:lstStyle>
            <a:lvl1pPr>
              <a:defRPr/>
            </a:lvl1pPr>
          </a:lstStyle>
          <a:p>
            <a:fld id="{58A26FB1-5688-4FD7-B055-71DD62051877}" type="slidenum">
              <a:rPr lang="es-MX" smtClean="0"/>
              <a:t>‹Nº›</a:t>
            </a:fld>
            <a:endParaRPr lang="es-MX"/>
          </a:p>
        </p:txBody>
      </p:sp>
    </p:spTree>
    <p:extLst>
      <p:ext uri="{BB962C8B-B14F-4D97-AF65-F5344CB8AC3E}">
        <p14:creationId xmlns:p14="http://schemas.microsoft.com/office/powerpoint/2010/main" val="503770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3 Marcador de fecha"/>
          <p:cNvSpPr>
            <a:spLocks noGrp="1"/>
          </p:cNvSpPr>
          <p:nvPr>
            <p:ph type="dt" sz="half" idx="10"/>
          </p:nvPr>
        </p:nvSpPr>
        <p:spPr/>
        <p:txBody>
          <a:bodyPr/>
          <a:lstStyle>
            <a:lvl1pPr>
              <a:defRPr/>
            </a:lvl1pPr>
          </a:lstStyle>
          <a:p>
            <a:fld id="{F3F0EC4D-6324-4877-8A38-13981E4F8EAC}" type="datetimeFigureOut">
              <a:rPr lang="es-MX" smtClean="0"/>
              <a:t>28/08/2013</a:t>
            </a:fld>
            <a:endParaRPr lang="es-MX"/>
          </a:p>
        </p:txBody>
      </p:sp>
      <p:sp>
        <p:nvSpPr>
          <p:cNvPr id="8" name="4 Marcador de pie de página"/>
          <p:cNvSpPr>
            <a:spLocks noGrp="1"/>
          </p:cNvSpPr>
          <p:nvPr>
            <p:ph type="ftr" sz="quarter" idx="11"/>
          </p:nvPr>
        </p:nvSpPr>
        <p:spPr/>
        <p:txBody>
          <a:bodyPr/>
          <a:lstStyle>
            <a:lvl1pPr>
              <a:defRPr/>
            </a:lvl1pPr>
          </a:lstStyle>
          <a:p>
            <a:endParaRPr lang="es-MX"/>
          </a:p>
        </p:txBody>
      </p:sp>
      <p:sp>
        <p:nvSpPr>
          <p:cNvPr id="9" name="5 Marcador de número de diapositiva"/>
          <p:cNvSpPr>
            <a:spLocks noGrp="1"/>
          </p:cNvSpPr>
          <p:nvPr>
            <p:ph type="sldNum" sz="quarter" idx="12"/>
          </p:nvPr>
        </p:nvSpPr>
        <p:spPr/>
        <p:txBody>
          <a:bodyPr/>
          <a:lstStyle>
            <a:lvl1pPr>
              <a:defRPr/>
            </a:lvl1pPr>
          </a:lstStyle>
          <a:p>
            <a:fld id="{58A26FB1-5688-4FD7-B055-71DD62051877}" type="slidenum">
              <a:rPr lang="es-MX" smtClean="0"/>
              <a:t>‹Nº›</a:t>
            </a:fld>
            <a:endParaRPr lang="es-MX"/>
          </a:p>
        </p:txBody>
      </p:sp>
    </p:spTree>
    <p:extLst>
      <p:ext uri="{BB962C8B-B14F-4D97-AF65-F5344CB8AC3E}">
        <p14:creationId xmlns:p14="http://schemas.microsoft.com/office/powerpoint/2010/main" val="1602121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MX"/>
          </a:p>
        </p:txBody>
      </p:sp>
      <p:sp>
        <p:nvSpPr>
          <p:cNvPr id="3" name="3 Marcador de fecha"/>
          <p:cNvSpPr>
            <a:spLocks noGrp="1"/>
          </p:cNvSpPr>
          <p:nvPr>
            <p:ph type="dt" sz="half" idx="10"/>
          </p:nvPr>
        </p:nvSpPr>
        <p:spPr/>
        <p:txBody>
          <a:bodyPr/>
          <a:lstStyle>
            <a:lvl1pPr>
              <a:defRPr/>
            </a:lvl1pPr>
          </a:lstStyle>
          <a:p>
            <a:fld id="{F3F0EC4D-6324-4877-8A38-13981E4F8EAC}" type="datetimeFigureOut">
              <a:rPr lang="es-MX" smtClean="0"/>
              <a:t>28/08/2013</a:t>
            </a:fld>
            <a:endParaRPr lang="es-MX"/>
          </a:p>
        </p:txBody>
      </p:sp>
      <p:sp>
        <p:nvSpPr>
          <p:cNvPr id="4" name="4 Marcador de pie de página"/>
          <p:cNvSpPr>
            <a:spLocks noGrp="1"/>
          </p:cNvSpPr>
          <p:nvPr>
            <p:ph type="ftr" sz="quarter" idx="11"/>
          </p:nvPr>
        </p:nvSpPr>
        <p:spPr/>
        <p:txBody>
          <a:bodyPr/>
          <a:lstStyle>
            <a:lvl1pPr>
              <a:defRPr/>
            </a:lvl1pPr>
          </a:lstStyle>
          <a:p>
            <a:endParaRPr lang="es-MX"/>
          </a:p>
        </p:txBody>
      </p:sp>
      <p:sp>
        <p:nvSpPr>
          <p:cNvPr id="5" name="5 Marcador de número de diapositiva"/>
          <p:cNvSpPr>
            <a:spLocks noGrp="1"/>
          </p:cNvSpPr>
          <p:nvPr>
            <p:ph type="sldNum" sz="quarter" idx="12"/>
          </p:nvPr>
        </p:nvSpPr>
        <p:spPr/>
        <p:txBody>
          <a:bodyPr/>
          <a:lstStyle>
            <a:lvl1pPr>
              <a:defRPr/>
            </a:lvl1pPr>
          </a:lstStyle>
          <a:p>
            <a:fld id="{58A26FB1-5688-4FD7-B055-71DD62051877}" type="slidenum">
              <a:rPr lang="es-MX" smtClean="0"/>
              <a:t>‹Nº›</a:t>
            </a:fld>
            <a:endParaRPr lang="es-MX"/>
          </a:p>
        </p:txBody>
      </p:sp>
    </p:spTree>
    <p:extLst>
      <p:ext uri="{BB962C8B-B14F-4D97-AF65-F5344CB8AC3E}">
        <p14:creationId xmlns:p14="http://schemas.microsoft.com/office/powerpoint/2010/main" val="73920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fld id="{F3F0EC4D-6324-4877-8A38-13981E4F8EAC}" type="datetimeFigureOut">
              <a:rPr lang="es-MX" smtClean="0"/>
              <a:t>28/08/2013</a:t>
            </a:fld>
            <a:endParaRPr lang="es-MX"/>
          </a:p>
        </p:txBody>
      </p:sp>
      <p:sp>
        <p:nvSpPr>
          <p:cNvPr id="3" name="4 Marcador de pie de página"/>
          <p:cNvSpPr>
            <a:spLocks noGrp="1"/>
          </p:cNvSpPr>
          <p:nvPr>
            <p:ph type="ftr" sz="quarter" idx="11"/>
          </p:nvPr>
        </p:nvSpPr>
        <p:spPr/>
        <p:txBody>
          <a:bodyPr/>
          <a:lstStyle>
            <a:lvl1pPr>
              <a:defRPr/>
            </a:lvl1pPr>
          </a:lstStyle>
          <a:p>
            <a:endParaRPr lang="es-MX"/>
          </a:p>
        </p:txBody>
      </p:sp>
      <p:sp>
        <p:nvSpPr>
          <p:cNvPr id="4" name="5 Marcador de número de diapositiva"/>
          <p:cNvSpPr>
            <a:spLocks noGrp="1"/>
          </p:cNvSpPr>
          <p:nvPr>
            <p:ph type="sldNum" sz="quarter" idx="12"/>
          </p:nvPr>
        </p:nvSpPr>
        <p:spPr/>
        <p:txBody>
          <a:bodyPr/>
          <a:lstStyle>
            <a:lvl1pPr>
              <a:defRPr/>
            </a:lvl1pPr>
          </a:lstStyle>
          <a:p>
            <a:fld id="{58A26FB1-5688-4FD7-B055-71DD62051877}" type="slidenum">
              <a:rPr lang="es-MX" smtClean="0"/>
              <a:t>‹Nº›</a:t>
            </a:fld>
            <a:endParaRPr lang="es-MX"/>
          </a:p>
        </p:txBody>
      </p:sp>
    </p:spTree>
    <p:extLst>
      <p:ext uri="{BB962C8B-B14F-4D97-AF65-F5344CB8AC3E}">
        <p14:creationId xmlns:p14="http://schemas.microsoft.com/office/powerpoint/2010/main" val="2476476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fld id="{F3F0EC4D-6324-4877-8A38-13981E4F8EAC}" type="datetimeFigureOut">
              <a:rPr lang="es-MX" smtClean="0"/>
              <a:t>28/08/2013</a:t>
            </a:fld>
            <a:endParaRPr lang="es-MX"/>
          </a:p>
        </p:txBody>
      </p:sp>
      <p:sp>
        <p:nvSpPr>
          <p:cNvPr id="6" name="4 Marcador de pie de página"/>
          <p:cNvSpPr>
            <a:spLocks noGrp="1"/>
          </p:cNvSpPr>
          <p:nvPr>
            <p:ph type="ftr" sz="quarter" idx="11"/>
          </p:nvPr>
        </p:nvSpPr>
        <p:spPr/>
        <p:txBody>
          <a:bodyPr/>
          <a:lstStyle>
            <a:lvl1pPr>
              <a:defRPr/>
            </a:lvl1pPr>
          </a:lstStyle>
          <a:p>
            <a:endParaRPr lang="es-MX"/>
          </a:p>
        </p:txBody>
      </p:sp>
      <p:sp>
        <p:nvSpPr>
          <p:cNvPr id="7" name="5 Marcador de número de diapositiva"/>
          <p:cNvSpPr>
            <a:spLocks noGrp="1"/>
          </p:cNvSpPr>
          <p:nvPr>
            <p:ph type="sldNum" sz="quarter" idx="12"/>
          </p:nvPr>
        </p:nvSpPr>
        <p:spPr/>
        <p:txBody>
          <a:bodyPr/>
          <a:lstStyle>
            <a:lvl1pPr>
              <a:defRPr/>
            </a:lvl1pPr>
          </a:lstStyle>
          <a:p>
            <a:fld id="{58A26FB1-5688-4FD7-B055-71DD62051877}" type="slidenum">
              <a:rPr lang="es-MX" smtClean="0"/>
              <a:t>‹Nº›</a:t>
            </a:fld>
            <a:endParaRPr lang="es-MX"/>
          </a:p>
        </p:txBody>
      </p:sp>
    </p:spTree>
    <p:extLst>
      <p:ext uri="{BB962C8B-B14F-4D97-AF65-F5344CB8AC3E}">
        <p14:creationId xmlns:p14="http://schemas.microsoft.com/office/powerpoint/2010/main" val="2066706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fld id="{F3F0EC4D-6324-4877-8A38-13981E4F8EAC}" type="datetimeFigureOut">
              <a:rPr lang="es-MX" smtClean="0"/>
              <a:t>28/08/2013</a:t>
            </a:fld>
            <a:endParaRPr lang="es-MX"/>
          </a:p>
        </p:txBody>
      </p:sp>
      <p:sp>
        <p:nvSpPr>
          <p:cNvPr id="6" name="4 Marcador de pie de página"/>
          <p:cNvSpPr>
            <a:spLocks noGrp="1"/>
          </p:cNvSpPr>
          <p:nvPr>
            <p:ph type="ftr" sz="quarter" idx="11"/>
          </p:nvPr>
        </p:nvSpPr>
        <p:spPr/>
        <p:txBody>
          <a:bodyPr/>
          <a:lstStyle>
            <a:lvl1pPr>
              <a:defRPr/>
            </a:lvl1pPr>
          </a:lstStyle>
          <a:p>
            <a:endParaRPr lang="es-MX"/>
          </a:p>
        </p:txBody>
      </p:sp>
      <p:sp>
        <p:nvSpPr>
          <p:cNvPr id="7" name="5 Marcador de número de diapositiva"/>
          <p:cNvSpPr>
            <a:spLocks noGrp="1"/>
          </p:cNvSpPr>
          <p:nvPr>
            <p:ph type="sldNum" sz="quarter" idx="12"/>
          </p:nvPr>
        </p:nvSpPr>
        <p:spPr/>
        <p:txBody>
          <a:bodyPr/>
          <a:lstStyle>
            <a:lvl1pPr>
              <a:defRPr/>
            </a:lvl1pPr>
          </a:lstStyle>
          <a:p>
            <a:fld id="{58A26FB1-5688-4FD7-B055-71DD62051877}" type="slidenum">
              <a:rPr lang="es-MX" smtClean="0"/>
              <a:t>‹Nº›</a:t>
            </a:fld>
            <a:endParaRPr lang="es-MX"/>
          </a:p>
        </p:txBody>
      </p:sp>
    </p:spTree>
    <p:extLst>
      <p:ext uri="{BB962C8B-B14F-4D97-AF65-F5344CB8AC3E}">
        <p14:creationId xmlns:p14="http://schemas.microsoft.com/office/powerpoint/2010/main" val="1263861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7 Rectángulo"/>
          <p:cNvSpPr/>
          <p:nvPr/>
        </p:nvSpPr>
        <p:spPr>
          <a:xfrm>
            <a:off x="0" y="0"/>
            <a:ext cx="9144000" cy="1808163"/>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MX" dirty="0"/>
          </a:p>
        </p:txBody>
      </p:sp>
      <p:sp>
        <p:nvSpPr>
          <p:cNvPr id="1027" name="2 Marcador de texto"/>
          <p:cNvSpPr>
            <a:spLocks noGrp="1"/>
          </p:cNvSpPr>
          <p:nvPr>
            <p:ph type="body" idx="1"/>
          </p:nvPr>
        </p:nvSpPr>
        <p:spPr bwMode="auto">
          <a:xfrm>
            <a:off x="468313" y="191611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fld id="{F3F0EC4D-6324-4877-8A38-13981E4F8EAC}" type="datetimeFigureOut">
              <a:rPr lang="es-MX" smtClean="0"/>
              <a:t>28/08/2013</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fld id="{58A26FB1-5688-4FD7-B055-71DD62051877}" type="slidenum">
              <a:rPr lang="es-MX" smtClean="0"/>
              <a:t>‹Nº›</a:t>
            </a:fld>
            <a:endParaRPr lang="es-MX"/>
          </a:p>
        </p:txBody>
      </p:sp>
      <p:pic>
        <p:nvPicPr>
          <p:cNvPr id="1031" name="Picture 2"/>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800225"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8 Imagen"/>
          <p:cNvPicPr>
            <a:picLocks/>
          </p:cNvPicPr>
          <p:nvPr/>
        </p:nvPicPr>
        <p:blipFill>
          <a:blip r:embed="rId14">
            <a:extLst>
              <a:ext uri="{28A0092B-C50C-407E-A947-70E740481C1C}">
                <a14:useLocalDpi xmlns:a14="http://schemas.microsoft.com/office/drawing/2010/main" val="0"/>
              </a:ext>
            </a:extLst>
          </a:blip>
          <a:srcRect/>
          <a:stretch>
            <a:fillRect/>
          </a:stretch>
        </p:blipFill>
        <p:spPr bwMode="auto">
          <a:xfrm>
            <a:off x="7380288" y="31750"/>
            <a:ext cx="18002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CuadroTexto"/>
          <p:cNvSpPr txBox="1">
            <a:spLocks noChangeArrowheads="1"/>
          </p:cNvSpPr>
          <p:nvPr/>
        </p:nvSpPr>
        <p:spPr bwMode="auto">
          <a:xfrm>
            <a:off x="2339975" y="620713"/>
            <a:ext cx="46799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MX" sz="2400">
                <a:solidFill>
                  <a:schemeClr val="bg1"/>
                </a:solidFill>
                <a:latin typeface="Andalus" pitchFamily="18" charset="-78"/>
                <a:cs typeface="Andalus" pitchFamily="18" charset="-78"/>
              </a:rPr>
              <a:t>F</a:t>
            </a:r>
            <a:r>
              <a:rPr lang="es-MX">
                <a:solidFill>
                  <a:schemeClr val="bg1"/>
                </a:solidFill>
                <a:latin typeface="Andalus" pitchFamily="18" charset="-78"/>
                <a:cs typeface="Andalus" pitchFamily="18" charset="-78"/>
              </a:rPr>
              <a:t>acultad  De </a:t>
            </a:r>
            <a:r>
              <a:rPr lang="es-MX" sz="2400">
                <a:solidFill>
                  <a:schemeClr val="bg1"/>
                </a:solidFill>
                <a:latin typeface="Andalus" pitchFamily="18" charset="-78"/>
                <a:cs typeface="Andalus" pitchFamily="18" charset="-78"/>
              </a:rPr>
              <a:t>Ciencias Químicas</a:t>
            </a:r>
            <a:r>
              <a:rPr lang="es-MX">
                <a:solidFill>
                  <a:schemeClr val="bg1"/>
                </a:solidFill>
                <a:latin typeface="Andalus" pitchFamily="18" charset="-78"/>
                <a:cs typeface="Andalus" pitchFamily="18" charset="-78"/>
              </a:rPr>
              <a:t> </a:t>
            </a:r>
            <a:endParaRPr lang="es-MX" sz="1400">
              <a:solidFill>
                <a:schemeClr val="bg1"/>
              </a:solidFill>
              <a:latin typeface="Andalus" pitchFamily="18" charset="-78"/>
              <a:cs typeface="Andalus" pitchFamily="18" charset="-78"/>
            </a:endParaRPr>
          </a:p>
        </p:txBody>
      </p:sp>
      <p:sp>
        <p:nvSpPr>
          <p:cNvPr id="5" name="4 CuadroTexto"/>
          <p:cNvSpPr txBox="1"/>
          <p:nvPr/>
        </p:nvSpPr>
        <p:spPr>
          <a:xfrm>
            <a:off x="2159000" y="852488"/>
            <a:ext cx="5041900" cy="369887"/>
          </a:xfrm>
          <a:prstGeom prst="rect">
            <a:avLst/>
          </a:prstGeom>
          <a:noFill/>
        </p:spPr>
        <p:txBody>
          <a:bodyPr>
            <a:spAutoFit/>
          </a:bodyPr>
          <a:lstStyle/>
          <a:p>
            <a:pPr algn="ctr" fontAlgn="auto">
              <a:spcBef>
                <a:spcPts val="0"/>
              </a:spcBef>
              <a:spcAft>
                <a:spcPts val="0"/>
              </a:spcAft>
              <a:defRPr/>
            </a:pPr>
            <a:r>
              <a:rPr lang="es-MX" dirty="0">
                <a:solidFill>
                  <a:schemeClr val="bg1"/>
                </a:solidFill>
                <a:latin typeface="Andalus" pitchFamily="2" charset="-78"/>
                <a:cs typeface="Andalus" pitchFamily="2" charset="-78"/>
              </a:rPr>
              <a:t>Propedéutico</a:t>
            </a:r>
            <a:r>
              <a:rPr lang="es-MX" sz="1600" dirty="0">
                <a:solidFill>
                  <a:schemeClr val="bg1"/>
                </a:solidFill>
                <a:latin typeface="Andalus" pitchFamily="2" charset="-78"/>
                <a:cs typeface="Andalus" pitchFamily="2" charset="-78"/>
              </a:rPr>
              <a:t> </a:t>
            </a:r>
            <a:r>
              <a:rPr lang="es-MX" dirty="0">
                <a:solidFill>
                  <a:schemeClr val="bg1"/>
                </a:solidFill>
                <a:latin typeface="Andalus" pitchFamily="2" charset="-78"/>
                <a:cs typeface="Andalus" pitchFamily="2" charset="-78"/>
              </a:rPr>
              <a:t>Agosto-Diciembre </a:t>
            </a:r>
            <a:r>
              <a:rPr lang="es-MX" sz="1600" dirty="0">
                <a:solidFill>
                  <a:schemeClr val="bg1"/>
                </a:solidFill>
                <a:latin typeface="Andalus" pitchFamily="2" charset="-78"/>
                <a:cs typeface="Andalus" pitchFamily="2" charset="-78"/>
              </a:rPr>
              <a:t>2013</a:t>
            </a:r>
            <a:r>
              <a:rPr lang="es-MX" sz="1200" dirty="0">
                <a:solidFill>
                  <a:schemeClr val="bg1"/>
                </a:solidFill>
                <a:latin typeface="Andalus" pitchFamily="2" charset="-78"/>
                <a:cs typeface="Andalus" pitchFamily="2" charset="-78"/>
              </a:rPr>
              <a:t> </a:t>
            </a:r>
            <a:endParaRPr lang="es-MX" sz="1050" dirty="0">
              <a:solidFill>
                <a:schemeClr val="bg1"/>
              </a:solidFill>
              <a:latin typeface="Andalus" pitchFamily="2" charset="-78"/>
              <a:cs typeface="Andalus" pitchFamily="2" charset="-78"/>
            </a:endParaRPr>
          </a:p>
        </p:txBody>
      </p:sp>
      <p:sp>
        <p:nvSpPr>
          <p:cNvPr id="6" name="9 CuadroTexto"/>
          <p:cNvSpPr txBox="1">
            <a:spLocks noChangeArrowheads="1"/>
          </p:cNvSpPr>
          <p:nvPr/>
        </p:nvSpPr>
        <p:spPr bwMode="auto">
          <a:xfrm>
            <a:off x="2360613" y="2187575"/>
            <a:ext cx="4679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MX" sz="2400" dirty="0">
                <a:solidFill>
                  <a:srgbClr val="FF0000"/>
                </a:solidFill>
                <a:latin typeface="Andalus" pitchFamily="18" charset="-78"/>
                <a:cs typeface="Andalus" pitchFamily="18" charset="-78"/>
              </a:rPr>
              <a:t>Materia: </a:t>
            </a:r>
            <a:r>
              <a:rPr lang="es-MX" sz="2400" dirty="0" smtClean="0">
                <a:solidFill>
                  <a:srgbClr val="FF0000"/>
                </a:solidFill>
                <a:latin typeface="Andalus" pitchFamily="18" charset="-78"/>
                <a:cs typeface="Andalus" pitchFamily="18" charset="-78"/>
              </a:rPr>
              <a:t>Química</a:t>
            </a:r>
            <a:r>
              <a:rPr lang="es-MX" dirty="0" smtClean="0">
                <a:solidFill>
                  <a:srgbClr val="FF0000"/>
                </a:solidFill>
                <a:latin typeface="Andalus" pitchFamily="18" charset="-78"/>
                <a:cs typeface="Andalus" pitchFamily="18" charset="-78"/>
              </a:rPr>
              <a:t> </a:t>
            </a:r>
            <a:endParaRPr lang="es-MX" sz="1400" dirty="0">
              <a:solidFill>
                <a:srgbClr val="FF0000"/>
              </a:solidFill>
              <a:latin typeface="Andalus" pitchFamily="18" charset="-78"/>
              <a:cs typeface="Andalus" pitchFamily="18" charset="-78"/>
            </a:endParaRPr>
          </a:p>
        </p:txBody>
      </p:sp>
      <p:sp>
        <p:nvSpPr>
          <p:cNvPr id="7" name="10 CuadroTexto"/>
          <p:cNvSpPr txBox="1">
            <a:spLocks noChangeArrowheads="1"/>
          </p:cNvSpPr>
          <p:nvPr/>
        </p:nvSpPr>
        <p:spPr bwMode="auto">
          <a:xfrm>
            <a:off x="1547813" y="3026569"/>
            <a:ext cx="61928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MX" sz="2400" dirty="0">
                <a:solidFill>
                  <a:srgbClr val="FF0000"/>
                </a:solidFill>
                <a:latin typeface="Andalus" pitchFamily="18" charset="-78"/>
                <a:cs typeface="Andalus" pitchFamily="18" charset="-78"/>
              </a:rPr>
              <a:t>Catedrático: Q.F.B. Carlos Chacón Zenteno</a:t>
            </a:r>
            <a:r>
              <a:rPr lang="es-MX" dirty="0">
                <a:solidFill>
                  <a:srgbClr val="FF0000"/>
                </a:solidFill>
                <a:latin typeface="Andalus" pitchFamily="18" charset="-78"/>
                <a:cs typeface="Andalus" pitchFamily="18" charset="-78"/>
              </a:rPr>
              <a:t> </a:t>
            </a:r>
            <a:endParaRPr lang="es-MX" sz="1400" dirty="0">
              <a:solidFill>
                <a:srgbClr val="FF0000"/>
              </a:solidFill>
              <a:latin typeface="Andalus" pitchFamily="18" charset="-78"/>
              <a:cs typeface="Andalus" pitchFamily="18" charset="-78"/>
            </a:endParaRPr>
          </a:p>
        </p:txBody>
      </p:sp>
      <p:pic>
        <p:nvPicPr>
          <p:cNvPr id="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6563" y="4953000"/>
            <a:ext cx="1439862" cy="14398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14 CuadroTexto"/>
          <p:cNvSpPr txBox="1">
            <a:spLocks noChangeArrowheads="1"/>
          </p:cNvSpPr>
          <p:nvPr/>
        </p:nvSpPr>
        <p:spPr bwMode="auto">
          <a:xfrm>
            <a:off x="5580063" y="6391275"/>
            <a:ext cx="38512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MX" sz="2400" dirty="0">
                <a:latin typeface="Andalus" pitchFamily="18" charset="-78"/>
                <a:cs typeface="Andalus" pitchFamily="18" charset="-78"/>
              </a:rPr>
              <a:t>Ocozocoautla de Espinoza</a:t>
            </a:r>
            <a:r>
              <a:rPr lang="es-MX" dirty="0">
                <a:latin typeface="Andalus" pitchFamily="18" charset="-78"/>
                <a:cs typeface="Andalus" pitchFamily="18" charset="-78"/>
              </a:rPr>
              <a:t> </a:t>
            </a:r>
            <a:endParaRPr lang="es-MX" sz="1400" dirty="0">
              <a:latin typeface="Andalus" pitchFamily="18" charset="-78"/>
              <a:cs typeface="Andalus" pitchFamily="18" charset="-78"/>
            </a:endParaRPr>
          </a:p>
        </p:txBody>
      </p:sp>
      <p:sp>
        <p:nvSpPr>
          <p:cNvPr id="10" name="11 Subtítulo"/>
          <p:cNvSpPr txBox="1">
            <a:spLocks noGrp="1"/>
          </p:cNvSpPr>
          <p:nvPr>
            <p:ph type="subTitle" idx="1"/>
          </p:nvPr>
        </p:nvSpPr>
        <p:spPr>
          <a:xfrm>
            <a:off x="1339850" y="3933825"/>
            <a:ext cx="6400800" cy="701731"/>
          </a:xfrm>
        </p:spPr>
        <p:txBody>
          <a:bodyPr rtlCol="0">
            <a:spAutoFit/>
          </a:bodyPr>
          <a:lstStyle/>
          <a:p>
            <a:pPr eaLnBrk="1" hangingPunct="1">
              <a:defRPr/>
            </a:pPr>
            <a:r>
              <a:rPr lang="es-MX" sz="1800" dirty="0" smtClean="0">
                <a:solidFill>
                  <a:srgbClr val="FF0000"/>
                </a:solidFill>
                <a:latin typeface="Andalus" pitchFamily="2" charset="-78"/>
                <a:cs typeface="Andalus" pitchFamily="2" charset="-78"/>
              </a:rPr>
              <a:t>ALUMNO:</a:t>
            </a:r>
            <a:endParaRPr lang="es-MX" sz="1800" dirty="0" smtClean="0">
              <a:solidFill>
                <a:srgbClr val="FF0000"/>
              </a:solidFill>
              <a:latin typeface="Andalus" pitchFamily="2" charset="-78"/>
              <a:cs typeface="Andalus" pitchFamily="2" charset="-78"/>
            </a:endParaRPr>
          </a:p>
          <a:p>
            <a:pPr marL="285750" indent="-285750" eaLnBrk="1" hangingPunct="1">
              <a:buFont typeface="Wingdings" pitchFamily="2" charset="2"/>
              <a:buChar char="v"/>
              <a:defRPr/>
            </a:pPr>
            <a:r>
              <a:rPr lang="es-MX" sz="1800" dirty="0" smtClean="0">
                <a:solidFill>
                  <a:srgbClr val="FF0000"/>
                </a:solidFill>
                <a:latin typeface="Andalus" pitchFamily="2" charset="-78"/>
                <a:cs typeface="Andalus" pitchFamily="2" charset="-78"/>
              </a:rPr>
              <a:t>Víctor </a:t>
            </a:r>
            <a:r>
              <a:rPr lang="es-MX" sz="1800" dirty="0">
                <a:solidFill>
                  <a:srgbClr val="FF0000"/>
                </a:solidFill>
                <a:latin typeface="Andalus" pitchFamily="2" charset="-78"/>
                <a:cs typeface="Andalus" pitchFamily="2" charset="-78"/>
              </a:rPr>
              <a:t>Emmanuel Martínez Nandayapa</a:t>
            </a:r>
            <a:r>
              <a:rPr lang="es-MX" sz="1800" dirty="0" smtClean="0">
                <a:solidFill>
                  <a:srgbClr val="FF0000"/>
                </a:solidFill>
                <a:latin typeface="Andalus" pitchFamily="2" charset="-78"/>
                <a:cs typeface="Andalus" pitchFamily="2" charset="-78"/>
              </a:rPr>
              <a:t>.</a:t>
            </a:r>
            <a:endParaRPr lang="es-MX" sz="1800" dirty="0" smtClean="0">
              <a:solidFill>
                <a:srgbClr val="FF0000"/>
              </a:solidFill>
              <a:latin typeface="Andalus" pitchFamily="2" charset="-78"/>
              <a:cs typeface="Andalus" pitchFamily="2" charset="-78"/>
            </a:endParaRPr>
          </a:p>
        </p:txBody>
      </p:sp>
    </p:spTree>
    <p:extLst>
      <p:ext uri="{BB962C8B-B14F-4D97-AF65-F5344CB8AC3E}">
        <p14:creationId xmlns:p14="http://schemas.microsoft.com/office/powerpoint/2010/main" val="20925226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s-MX" sz="3200" dirty="0" smtClean="0">
                <a:solidFill>
                  <a:schemeClr val="bg1"/>
                </a:solidFill>
              </a:rPr>
              <a:t>Clasificación y</a:t>
            </a:r>
            <a:br>
              <a:rPr lang="es-MX" sz="3200" dirty="0" smtClean="0">
                <a:solidFill>
                  <a:schemeClr val="bg1"/>
                </a:solidFill>
              </a:rPr>
            </a:br>
            <a:r>
              <a:rPr lang="es-MX" sz="3200" dirty="0" smtClean="0">
                <a:solidFill>
                  <a:schemeClr val="bg1"/>
                </a:solidFill>
              </a:rPr>
              <a:t> diferenciación de células</a:t>
            </a:r>
          </a:p>
        </p:txBody>
      </p:sp>
      <p:sp>
        <p:nvSpPr>
          <p:cNvPr id="5" name="4 Rectángulo"/>
          <p:cNvSpPr/>
          <p:nvPr/>
        </p:nvSpPr>
        <p:spPr>
          <a:xfrm>
            <a:off x="21829" y="1851801"/>
            <a:ext cx="8676456" cy="1200329"/>
          </a:xfrm>
          <a:prstGeom prst="rect">
            <a:avLst/>
          </a:prstGeom>
        </p:spPr>
        <p:txBody>
          <a:bodyPr wrap="square">
            <a:spAutoFit/>
          </a:bodyPr>
          <a:lstStyle/>
          <a:p>
            <a:endParaRPr lang="es-MX" dirty="0"/>
          </a:p>
          <a:p>
            <a:r>
              <a:rPr lang="es-MX" dirty="0"/>
              <a:t> </a:t>
            </a:r>
            <a:r>
              <a:rPr lang="es-MX" b="1" dirty="0"/>
              <a:t>3.- Cuando un electrón pasa de una órbita a otra, dicha transición va acompañada de la absorción o emisión de una cantidad definida de energía (en forma de onda electromagnética), cuya magnitud es igual a la diferencia de energía entre las dos órbitas. </a:t>
            </a:r>
            <a:endParaRPr lang="es-MX" dirty="0"/>
          </a:p>
        </p:txBody>
      </p:sp>
    </p:spTree>
    <p:extLst>
      <p:ext uri="{BB962C8B-B14F-4D97-AF65-F5344CB8AC3E}">
        <p14:creationId xmlns:p14="http://schemas.microsoft.com/office/powerpoint/2010/main" val="4284920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s-MX" sz="3200" dirty="0" smtClean="0">
                <a:solidFill>
                  <a:schemeClr val="bg1"/>
                </a:solidFill>
              </a:rPr>
              <a:t>Teoría Atómica de </a:t>
            </a:r>
            <a:br>
              <a:rPr lang="es-MX" sz="3200" dirty="0" smtClean="0">
                <a:solidFill>
                  <a:schemeClr val="bg1"/>
                </a:solidFill>
              </a:rPr>
            </a:br>
            <a:r>
              <a:rPr lang="es-MX" sz="3200" dirty="0" smtClean="0">
                <a:solidFill>
                  <a:schemeClr val="bg1"/>
                </a:solidFill>
              </a:rPr>
              <a:t>Dalton.</a:t>
            </a:r>
            <a:endParaRPr lang="es-MX" sz="3200" dirty="0" smtClean="0">
              <a:solidFill>
                <a:schemeClr val="bg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72816"/>
            <a:ext cx="3851920" cy="50851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4 Rectángulo"/>
          <p:cNvSpPr/>
          <p:nvPr/>
        </p:nvSpPr>
        <p:spPr>
          <a:xfrm>
            <a:off x="3833840" y="1781429"/>
            <a:ext cx="5310159" cy="4524315"/>
          </a:xfrm>
          <a:prstGeom prst="rect">
            <a:avLst/>
          </a:prstGeom>
        </p:spPr>
        <p:txBody>
          <a:bodyPr wrap="square">
            <a:spAutoFit/>
          </a:bodyPr>
          <a:lstStyle/>
          <a:p>
            <a:pPr algn="just"/>
            <a:r>
              <a:rPr lang="es-MX" sz="2000" dirty="0"/>
              <a:t>En 1808, </a:t>
            </a:r>
            <a:r>
              <a:rPr lang="es-MX" sz="2000" dirty="0" smtClean="0"/>
              <a:t>retomaba </a:t>
            </a:r>
            <a:r>
              <a:rPr lang="es-MX" sz="2000" dirty="0"/>
              <a:t>las antiguas ideas de Leucipo y </a:t>
            </a:r>
            <a:r>
              <a:rPr lang="es-MX" sz="2000" dirty="0" smtClean="0"/>
              <a:t>Demócrito.</a:t>
            </a:r>
          </a:p>
          <a:p>
            <a:pPr algn="just"/>
            <a:endParaRPr lang="es-MX" sz="2000" dirty="0"/>
          </a:p>
          <a:p>
            <a:pPr algn="just"/>
            <a:r>
              <a:rPr lang="es-MX" sz="2000" dirty="0" smtClean="0"/>
              <a:t>La </a:t>
            </a:r>
            <a:r>
              <a:rPr lang="es-MX" sz="2000" b="1" dirty="0"/>
              <a:t>teoría atómica de Dalton </a:t>
            </a:r>
            <a:r>
              <a:rPr lang="es-MX" sz="2000" dirty="0"/>
              <a:t>se basa en </a:t>
            </a:r>
            <a:r>
              <a:rPr lang="es-MX" sz="2000" dirty="0" smtClean="0"/>
              <a:t>los siguientes pasos:</a:t>
            </a:r>
          </a:p>
          <a:p>
            <a:pPr algn="just"/>
            <a:endParaRPr lang="es-MX" sz="2000" dirty="0"/>
          </a:p>
          <a:p>
            <a:pPr algn="just"/>
            <a:r>
              <a:rPr lang="es-MX" sz="2000" b="1" dirty="0"/>
              <a:t>1.- La materia está formada por </a:t>
            </a:r>
            <a:r>
              <a:rPr lang="es-MX" sz="2000" b="1" dirty="0" smtClean="0"/>
              <a:t>minúsculas partículas </a:t>
            </a:r>
            <a:r>
              <a:rPr lang="es-MX" sz="2000" b="1" dirty="0"/>
              <a:t>indivisibles llamadas ÁTOMOS</a:t>
            </a:r>
            <a:r>
              <a:rPr lang="es-MX" sz="2000" b="1" dirty="0" smtClean="0"/>
              <a:t>.</a:t>
            </a:r>
          </a:p>
          <a:p>
            <a:pPr algn="just"/>
            <a:endParaRPr lang="es-MX" sz="2000" b="1" dirty="0"/>
          </a:p>
          <a:p>
            <a:pPr algn="just"/>
            <a:r>
              <a:rPr lang="es-MX" sz="2000" b="1" dirty="0"/>
              <a:t>2.- Los átomos de un mismo elemento </a:t>
            </a:r>
            <a:r>
              <a:rPr lang="es-MX" sz="2000" b="1" dirty="0" smtClean="0"/>
              <a:t>químico son </a:t>
            </a:r>
            <a:r>
              <a:rPr lang="es-MX" sz="2000" b="1" dirty="0"/>
              <a:t>todos iguales entre sí y diferentes a </a:t>
            </a:r>
            <a:r>
              <a:rPr lang="es-MX" sz="2000" b="1" dirty="0" smtClean="0"/>
              <a:t>los átomos </a:t>
            </a:r>
            <a:r>
              <a:rPr lang="es-MX" sz="2000" b="1" dirty="0"/>
              <a:t>de los demás elementos.</a:t>
            </a:r>
            <a:endParaRPr lang="es-MX" sz="2000" b="1" dirty="0" smtClean="0"/>
          </a:p>
          <a:p>
            <a:endParaRPr lang="es-MX" sz="2400" b="1" dirty="0"/>
          </a:p>
          <a:p>
            <a:endParaRPr lang="es-MX" sz="2400"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3840" y="5517233"/>
            <a:ext cx="2662652" cy="13407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2240" y="5517233"/>
            <a:ext cx="2411760" cy="1340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8483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wipe(down)">
                                      <p:cBhvr>
                                        <p:cTn id="12" dur="870">
                                          <p:stCondLst>
                                            <p:cond delay="0"/>
                                          </p:stCondLst>
                                        </p:cTn>
                                        <p:tgtEl>
                                          <p:spTgt spid="1026"/>
                                        </p:tgtEl>
                                      </p:cBhvr>
                                    </p:animEffect>
                                    <p:anim calcmode="lin" valueType="num">
                                      <p:cBhvr>
                                        <p:cTn id="13" dur="2733" tmFilter="0,0; 0.14,0.36; 0.43,0.73; 0.71,0.91; 1.0,1.0">
                                          <p:stCondLst>
                                            <p:cond delay="0"/>
                                          </p:stCondLst>
                                        </p:cTn>
                                        <p:tgtEl>
                                          <p:spTgt spid="1026"/>
                                        </p:tgtEl>
                                        <p:attrNameLst>
                                          <p:attrName>ppt_x</p:attrName>
                                        </p:attrNameLst>
                                      </p:cBhvr>
                                      <p:tavLst>
                                        <p:tav tm="0">
                                          <p:val>
                                            <p:strVal val="#ppt_x-0.25"/>
                                          </p:val>
                                        </p:tav>
                                        <p:tav tm="100000">
                                          <p:val>
                                            <p:strVal val="#ppt_x"/>
                                          </p:val>
                                        </p:tav>
                                      </p:tavLst>
                                    </p:anim>
                                    <p:anim calcmode="lin" valueType="num">
                                      <p:cBhvr>
                                        <p:cTn id="14" dur="996" tmFilter="0.0,0.0; 0.25,0.07; 0.50,0.2; 0.75,0.467; 1.0,1.0">
                                          <p:stCondLst>
                                            <p:cond delay="0"/>
                                          </p:stCondLst>
                                        </p:cTn>
                                        <p:tgtEl>
                                          <p:spTgt spid="1026"/>
                                        </p:tgtEl>
                                        <p:attrNameLst>
                                          <p:attrName>ppt_y</p:attrName>
                                        </p:attrNameLst>
                                      </p:cBhvr>
                                      <p:tavLst>
                                        <p:tav tm="0" fmla="#ppt_y-sin(pi*$)/3">
                                          <p:val>
                                            <p:fltVal val="0.5"/>
                                          </p:val>
                                        </p:tav>
                                        <p:tav tm="100000">
                                          <p:val>
                                            <p:fltVal val="1"/>
                                          </p:val>
                                        </p:tav>
                                      </p:tavLst>
                                    </p:anim>
                                    <p:anim calcmode="lin" valueType="num">
                                      <p:cBhvr>
                                        <p:cTn id="15" dur="996" tmFilter="0, 0; 0.125,0.2665; 0.25,0.4; 0.375,0.465; 0.5,0.5;  0.625,0.535; 0.75,0.6; 0.875,0.7335; 1,1">
                                          <p:stCondLst>
                                            <p:cond delay="996"/>
                                          </p:stCondLst>
                                        </p:cTn>
                                        <p:tgtEl>
                                          <p:spTgt spid="1026"/>
                                        </p:tgtEl>
                                        <p:attrNameLst>
                                          <p:attrName>ppt_y</p:attrName>
                                        </p:attrNameLst>
                                      </p:cBhvr>
                                      <p:tavLst>
                                        <p:tav tm="0" fmla="#ppt_y-sin(pi*$)/9">
                                          <p:val>
                                            <p:fltVal val="0"/>
                                          </p:val>
                                        </p:tav>
                                        <p:tav tm="100000">
                                          <p:val>
                                            <p:fltVal val="1"/>
                                          </p:val>
                                        </p:tav>
                                      </p:tavLst>
                                    </p:anim>
                                    <p:anim calcmode="lin" valueType="num">
                                      <p:cBhvr>
                                        <p:cTn id="16" dur="498" tmFilter="0, 0; 0.125,0.2665; 0.25,0.4; 0.375,0.465; 0.5,0.5;  0.625,0.535; 0.75,0.6; 0.875,0.7335; 1,1">
                                          <p:stCondLst>
                                            <p:cond delay="1986"/>
                                          </p:stCondLst>
                                        </p:cTn>
                                        <p:tgtEl>
                                          <p:spTgt spid="1026"/>
                                        </p:tgtEl>
                                        <p:attrNameLst>
                                          <p:attrName>ppt_y</p:attrName>
                                        </p:attrNameLst>
                                      </p:cBhvr>
                                      <p:tavLst>
                                        <p:tav tm="0" fmla="#ppt_y-sin(pi*$)/27">
                                          <p:val>
                                            <p:fltVal val="0"/>
                                          </p:val>
                                        </p:tav>
                                        <p:tav tm="100000">
                                          <p:val>
                                            <p:fltVal val="1"/>
                                          </p:val>
                                        </p:tav>
                                      </p:tavLst>
                                    </p:anim>
                                    <p:anim calcmode="lin" valueType="num">
                                      <p:cBhvr>
                                        <p:cTn id="17" dur="246" tmFilter="0, 0; 0.125,0.2665; 0.25,0.4; 0.375,0.465; 0.5,0.5;  0.625,0.535; 0.75,0.6; 0.875,0.7335; 1,1">
                                          <p:stCondLst>
                                            <p:cond delay="2484"/>
                                          </p:stCondLst>
                                        </p:cTn>
                                        <p:tgtEl>
                                          <p:spTgt spid="1026"/>
                                        </p:tgtEl>
                                        <p:attrNameLst>
                                          <p:attrName>ppt_y</p:attrName>
                                        </p:attrNameLst>
                                      </p:cBhvr>
                                      <p:tavLst>
                                        <p:tav tm="0" fmla="#ppt_y-sin(pi*$)/81">
                                          <p:val>
                                            <p:fltVal val="0"/>
                                          </p:val>
                                        </p:tav>
                                        <p:tav tm="100000">
                                          <p:val>
                                            <p:fltVal val="1"/>
                                          </p:val>
                                        </p:tav>
                                      </p:tavLst>
                                    </p:anim>
                                    <p:animScale>
                                      <p:cBhvr>
                                        <p:cTn id="18" dur="39">
                                          <p:stCondLst>
                                            <p:cond delay="975"/>
                                          </p:stCondLst>
                                        </p:cTn>
                                        <p:tgtEl>
                                          <p:spTgt spid="1026"/>
                                        </p:tgtEl>
                                      </p:cBhvr>
                                      <p:to x="100000" y="60000"/>
                                    </p:animScale>
                                    <p:animScale>
                                      <p:cBhvr>
                                        <p:cTn id="19" dur="249" decel="50000">
                                          <p:stCondLst>
                                            <p:cond delay="1014"/>
                                          </p:stCondLst>
                                        </p:cTn>
                                        <p:tgtEl>
                                          <p:spTgt spid="1026"/>
                                        </p:tgtEl>
                                      </p:cBhvr>
                                      <p:to x="100000" y="100000"/>
                                    </p:animScale>
                                    <p:animScale>
                                      <p:cBhvr>
                                        <p:cTn id="20" dur="39">
                                          <p:stCondLst>
                                            <p:cond delay="1968"/>
                                          </p:stCondLst>
                                        </p:cTn>
                                        <p:tgtEl>
                                          <p:spTgt spid="1026"/>
                                        </p:tgtEl>
                                      </p:cBhvr>
                                      <p:to x="100000" y="80000"/>
                                    </p:animScale>
                                    <p:animScale>
                                      <p:cBhvr>
                                        <p:cTn id="21" dur="249" decel="50000">
                                          <p:stCondLst>
                                            <p:cond delay="2007"/>
                                          </p:stCondLst>
                                        </p:cTn>
                                        <p:tgtEl>
                                          <p:spTgt spid="1026"/>
                                        </p:tgtEl>
                                      </p:cBhvr>
                                      <p:to x="100000" y="100000"/>
                                    </p:animScale>
                                    <p:animScale>
                                      <p:cBhvr>
                                        <p:cTn id="22" dur="39">
                                          <p:stCondLst>
                                            <p:cond delay="2463"/>
                                          </p:stCondLst>
                                        </p:cTn>
                                        <p:tgtEl>
                                          <p:spTgt spid="1026"/>
                                        </p:tgtEl>
                                      </p:cBhvr>
                                      <p:to x="100000" y="90000"/>
                                    </p:animScale>
                                    <p:animScale>
                                      <p:cBhvr>
                                        <p:cTn id="23" dur="249" decel="50000">
                                          <p:stCondLst>
                                            <p:cond delay="2502"/>
                                          </p:stCondLst>
                                        </p:cTn>
                                        <p:tgtEl>
                                          <p:spTgt spid="1026"/>
                                        </p:tgtEl>
                                      </p:cBhvr>
                                      <p:to x="100000" y="100000"/>
                                    </p:animScale>
                                    <p:animScale>
                                      <p:cBhvr>
                                        <p:cTn id="24" dur="39">
                                          <p:stCondLst>
                                            <p:cond delay="2712"/>
                                          </p:stCondLst>
                                        </p:cTn>
                                        <p:tgtEl>
                                          <p:spTgt spid="1026"/>
                                        </p:tgtEl>
                                      </p:cBhvr>
                                      <p:to x="100000" y="95000"/>
                                    </p:animScale>
                                    <p:animScale>
                                      <p:cBhvr>
                                        <p:cTn id="25" dur="249" decel="50000">
                                          <p:stCondLst>
                                            <p:cond delay="2751"/>
                                          </p:stCondLst>
                                        </p:cTn>
                                        <p:tgtEl>
                                          <p:spTgt spid="1026"/>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2999"/>
                                          </p:stCondLst>
                                        </p:cTn>
                                        <p:tgtEl>
                                          <p:spTgt spid="1027"/>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2999"/>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s-MX" sz="3200" dirty="0" err="1" smtClean="0">
                <a:solidFill>
                  <a:schemeClr val="bg1"/>
                </a:solidFill>
              </a:rPr>
              <a:t>Teoria</a:t>
            </a:r>
            <a:r>
              <a:rPr lang="es-MX" sz="3200" dirty="0" smtClean="0">
                <a:solidFill>
                  <a:schemeClr val="bg1"/>
                </a:solidFill>
              </a:rPr>
              <a:t> </a:t>
            </a:r>
            <a:r>
              <a:rPr lang="es-MX" sz="3200" dirty="0" err="1" smtClean="0">
                <a:solidFill>
                  <a:schemeClr val="bg1"/>
                </a:solidFill>
              </a:rPr>
              <a:t>Atomica</a:t>
            </a:r>
            <a:r>
              <a:rPr lang="es-MX" sz="3200" dirty="0" smtClean="0">
                <a:solidFill>
                  <a:schemeClr val="bg1"/>
                </a:solidFill>
              </a:rPr>
              <a:t> de </a:t>
            </a:r>
            <a:br>
              <a:rPr lang="es-MX" sz="3200" dirty="0" smtClean="0">
                <a:solidFill>
                  <a:schemeClr val="bg1"/>
                </a:solidFill>
              </a:rPr>
            </a:br>
            <a:r>
              <a:rPr lang="es-MX" sz="3200" dirty="0" smtClean="0">
                <a:solidFill>
                  <a:schemeClr val="bg1"/>
                </a:solidFill>
              </a:rPr>
              <a:t>Dalton:</a:t>
            </a:r>
            <a:endParaRPr lang="es-MX" sz="3200" dirty="0" smtClean="0">
              <a:solidFill>
                <a:schemeClr val="bg1"/>
              </a:solidFill>
            </a:endParaRPr>
          </a:p>
        </p:txBody>
      </p:sp>
      <p:sp>
        <p:nvSpPr>
          <p:cNvPr id="5" name="4 Rectángulo"/>
          <p:cNvSpPr/>
          <p:nvPr/>
        </p:nvSpPr>
        <p:spPr>
          <a:xfrm>
            <a:off x="4067944" y="4869160"/>
            <a:ext cx="5076056" cy="923330"/>
          </a:xfrm>
          <a:prstGeom prst="rect">
            <a:avLst/>
          </a:prstGeom>
        </p:spPr>
        <p:txBody>
          <a:bodyPr wrap="square">
            <a:spAutoFit/>
          </a:bodyPr>
          <a:lstStyle/>
          <a:p>
            <a:r>
              <a:rPr lang="es-MX" b="1" dirty="0" smtClean="0"/>
              <a:t>4</a:t>
            </a:r>
            <a:r>
              <a:rPr lang="es-MX" b="1" dirty="0"/>
              <a:t>.- En las reacciones químicas los átomos </a:t>
            </a:r>
            <a:r>
              <a:rPr lang="es-MX" b="1" dirty="0" smtClean="0"/>
              <a:t>se intercambian</a:t>
            </a:r>
            <a:r>
              <a:rPr lang="es-MX" b="1" dirty="0"/>
              <a:t>; pero, ninguno de ellos </a:t>
            </a:r>
            <a:r>
              <a:rPr lang="es-MX" b="1" dirty="0" smtClean="0"/>
              <a:t>desaparece ni </a:t>
            </a:r>
            <a:r>
              <a:rPr lang="es-MX" b="1" dirty="0"/>
              <a:t>se transforma.</a:t>
            </a:r>
            <a:endParaRPr lang="es-MX"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54995"/>
            <a:ext cx="4067944" cy="15805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280714"/>
            <a:ext cx="4067944" cy="18125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5 Rectángulo"/>
          <p:cNvSpPr/>
          <p:nvPr/>
        </p:nvSpPr>
        <p:spPr>
          <a:xfrm>
            <a:off x="4319972" y="2348880"/>
            <a:ext cx="4572000" cy="923330"/>
          </a:xfrm>
          <a:prstGeom prst="rect">
            <a:avLst/>
          </a:prstGeom>
        </p:spPr>
        <p:txBody>
          <a:bodyPr>
            <a:spAutoFit/>
          </a:bodyPr>
          <a:lstStyle/>
          <a:p>
            <a:r>
              <a:rPr lang="es-MX" b="1" dirty="0" smtClean="0"/>
              <a:t>3.- Los compuestos se forman al unirse los átomos de dos o más elementos en proporciones constantes y sencillas.</a:t>
            </a:r>
            <a:endParaRPr lang="es-MX" b="1" dirty="0" smtClean="0"/>
          </a:p>
        </p:txBody>
      </p:sp>
    </p:spTree>
    <p:extLst>
      <p:ext uri="{BB962C8B-B14F-4D97-AF65-F5344CB8AC3E}">
        <p14:creationId xmlns:p14="http://schemas.microsoft.com/office/powerpoint/2010/main" val="2703144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circle(in)">
                                      <p:cBhvr>
                                        <p:cTn id="12" dur="3000"/>
                                        <p:tgtEl>
                                          <p:spTgt spid="205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2051"/>
                                        </p:tgtEl>
                                        <p:attrNameLst>
                                          <p:attrName>style.visibility</p:attrName>
                                        </p:attrNameLst>
                                      </p:cBhvr>
                                      <p:to>
                                        <p:strVal val="visible"/>
                                      </p:to>
                                    </p:set>
                                    <p:animEffect transition="in" filter="randombar(horizontal)">
                                      <p:cBhvr>
                                        <p:cTn id="22" dur="30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s-MX" sz="3200" dirty="0" smtClean="0">
                <a:solidFill>
                  <a:schemeClr val="bg1"/>
                </a:solidFill>
              </a:rPr>
              <a:t>Modelo Atómico de </a:t>
            </a:r>
            <a:br>
              <a:rPr lang="es-MX" sz="3200" dirty="0" smtClean="0">
                <a:solidFill>
                  <a:schemeClr val="bg1"/>
                </a:solidFill>
              </a:rPr>
            </a:br>
            <a:r>
              <a:rPr lang="es-MX" sz="3200" dirty="0" smtClean="0">
                <a:solidFill>
                  <a:schemeClr val="bg1"/>
                </a:solidFill>
              </a:rPr>
              <a:t>Thomson:</a:t>
            </a:r>
            <a:endParaRPr lang="es-MX" sz="3200" dirty="0" smtClean="0">
              <a:solidFill>
                <a:schemeClr val="bg1"/>
              </a:solidFill>
            </a:endParaRPr>
          </a:p>
        </p:txBody>
      </p:sp>
      <p:sp>
        <p:nvSpPr>
          <p:cNvPr id="5" name="4 Rectángulo"/>
          <p:cNvSpPr/>
          <p:nvPr/>
        </p:nvSpPr>
        <p:spPr>
          <a:xfrm>
            <a:off x="6156176" y="1844824"/>
            <a:ext cx="3006670" cy="646331"/>
          </a:xfrm>
          <a:prstGeom prst="rect">
            <a:avLst/>
          </a:prstGeom>
        </p:spPr>
        <p:txBody>
          <a:bodyPr wrap="square">
            <a:spAutoFit/>
          </a:bodyPr>
          <a:lstStyle/>
          <a:p>
            <a:r>
              <a:rPr lang="es-MX" b="1" dirty="0"/>
              <a:t>Joseph John Thomson </a:t>
            </a:r>
            <a:r>
              <a:rPr lang="es-MX" dirty="0"/>
              <a:t>(1856 -</a:t>
            </a:r>
          </a:p>
          <a:p>
            <a:r>
              <a:rPr lang="es-MX" dirty="0"/>
              <a:t>1940).</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224" y="2514324"/>
            <a:ext cx="2016224" cy="23548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6 Rectángulo"/>
          <p:cNvSpPr/>
          <p:nvPr/>
        </p:nvSpPr>
        <p:spPr>
          <a:xfrm>
            <a:off x="5940152" y="4869160"/>
            <a:ext cx="3159519" cy="2031325"/>
          </a:xfrm>
          <a:prstGeom prst="rect">
            <a:avLst/>
          </a:prstGeom>
        </p:spPr>
        <p:txBody>
          <a:bodyPr wrap="square">
            <a:spAutoFit/>
          </a:bodyPr>
          <a:lstStyle/>
          <a:p>
            <a:r>
              <a:rPr lang="es-MX" dirty="0" smtClean="0"/>
              <a:t>Experimento sobre los rayos catódicos, en campos magnético y electrónicos dieron pie al descubrimiento del electrón he hizo posible medir la relación entre su carga y su masa.</a:t>
            </a:r>
            <a:endParaRPr lang="es-MX"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5" y="4437112"/>
            <a:ext cx="5832648" cy="23689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Rectángulo"/>
          <p:cNvSpPr/>
          <p:nvPr/>
        </p:nvSpPr>
        <p:spPr>
          <a:xfrm>
            <a:off x="17159" y="1844823"/>
            <a:ext cx="5202914" cy="2677656"/>
          </a:xfrm>
          <a:prstGeom prst="rect">
            <a:avLst/>
          </a:prstGeom>
        </p:spPr>
        <p:txBody>
          <a:bodyPr wrap="square">
            <a:spAutoFit/>
          </a:bodyPr>
          <a:lstStyle/>
          <a:p>
            <a:pPr algn="just"/>
            <a:r>
              <a:rPr lang="es-MX" sz="2400" dirty="0" smtClean="0"/>
              <a:t>Una vez que este consigue que el electrón se considere una partícula fundamental existente en átomos, Thomson pensaba que el átomo era una esfera con carga positiva en la cual los electrones debían ser negativos para estabilizar la carga del átomo.</a:t>
            </a:r>
            <a:endParaRPr lang="es-MX" sz="2400" dirty="0"/>
          </a:p>
        </p:txBody>
      </p:sp>
    </p:spTree>
    <p:extLst>
      <p:ext uri="{BB962C8B-B14F-4D97-AF65-F5344CB8AC3E}">
        <p14:creationId xmlns:p14="http://schemas.microsoft.com/office/powerpoint/2010/main" val="1159164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childTnLst>
                                    <p:set>
                                      <p:cBhvr>
                                        <p:cTn id="12" dur="1" fill="hold">
                                          <p:stCondLst>
                                            <p:cond delay="0"/>
                                          </p:stCondLst>
                                        </p:cTn>
                                        <p:tgtEl>
                                          <p:spTgt spid="3074"/>
                                        </p:tgtEl>
                                        <p:attrNameLst>
                                          <p:attrName>style.visibility</p:attrName>
                                        </p:attrNameLst>
                                      </p:cBhvr>
                                      <p:to>
                                        <p:strVal val="visible"/>
                                      </p:to>
                                    </p:set>
                                    <p:anim calcmode="lin" valueType="num">
                                      <p:cBhvr additive="base">
                                        <p:cTn id="13" dur="3000" fill="hold"/>
                                        <p:tgtEl>
                                          <p:spTgt spid="3074"/>
                                        </p:tgtEl>
                                        <p:attrNameLst>
                                          <p:attrName>ppt_x</p:attrName>
                                        </p:attrNameLst>
                                      </p:cBhvr>
                                      <p:tavLst>
                                        <p:tav tm="0">
                                          <p:val>
                                            <p:strVal val="1+#ppt_w/2"/>
                                          </p:val>
                                        </p:tav>
                                        <p:tav tm="100000">
                                          <p:val>
                                            <p:strVal val="#ppt_x"/>
                                          </p:val>
                                        </p:tav>
                                      </p:tavLst>
                                    </p:anim>
                                    <p:anim calcmode="lin" valueType="num">
                                      <p:cBhvr additive="base">
                                        <p:cTn id="14" dur="3000" fill="hold"/>
                                        <p:tgtEl>
                                          <p:spTgt spid="3074"/>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3000" fill="hold"/>
                                        <p:tgtEl>
                                          <p:spTgt spid="7"/>
                                        </p:tgtEl>
                                        <p:attrNameLst>
                                          <p:attrName>ppt_x</p:attrName>
                                        </p:attrNameLst>
                                      </p:cBhvr>
                                      <p:tavLst>
                                        <p:tav tm="0">
                                          <p:val>
                                            <p:strVal val="#ppt_x"/>
                                          </p:val>
                                        </p:tav>
                                        <p:tav tm="100000">
                                          <p:val>
                                            <p:strVal val="#ppt_x"/>
                                          </p:val>
                                        </p:tav>
                                      </p:tavLst>
                                    </p:anim>
                                    <p:anim calcmode="lin" valueType="num">
                                      <p:cBhvr additive="base">
                                        <p:cTn id="20" dur="3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Effect transition="in" filter="fade">
                                      <p:cBhvr>
                                        <p:cTn id="25" dur="3000"/>
                                        <p:tgtEl>
                                          <p:spTgt spid="9">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3" presetClass="entr" presetSubtype="16" fill="hold" nodeType="clickEffect">
                                  <p:stCondLst>
                                    <p:cond delay="0"/>
                                  </p:stCondLst>
                                  <p:childTnLst>
                                    <p:set>
                                      <p:cBhvr>
                                        <p:cTn id="29" dur="1" fill="hold">
                                          <p:stCondLst>
                                            <p:cond delay="0"/>
                                          </p:stCondLst>
                                        </p:cTn>
                                        <p:tgtEl>
                                          <p:spTgt spid="3075"/>
                                        </p:tgtEl>
                                        <p:attrNameLst>
                                          <p:attrName>style.visibility</p:attrName>
                                        </p:attrNameLst>
                                      </p:cBhvr>
                                      <p:to>
                                        <p:strVal val="visible"/>
                                      </p:to>
                                    </p:set>
                                    <p:animEffect transition="in" filter="plus(in)">
                                      <p:cBhvr>
                                        <p:cTn id="30" dur="30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s-MX" sz="3200" dirty="0" smtClean="0">
                <a:solidFill>
                  <a:schemeClr val="bg1"/>
                </a:solidFill>
              </a:rPr>
              <a:t>Teoría Atómica de </a:t>
            </a:r>
            <a:br>
              <a:rPr lang="es-MX" sz="3200" dirty="0" smtClean="0">
                <a:solidFill>
                  <a:schemeClr val="bg1"/>
                </a:solidFill>
              </a:rPr>
            </a:br>
            <a:r>
              <a:rPr lang="es-MX" sz="3200" dirty="0" smtClean="0">
                <a:solidFill>
                  <a:schemeClr val="bg1"/>
                </a:solidFill>
              </a:rPr>
              <a:t>Rutherford</a:t>
            </a:r>
            <a:endParaRPr lang="es-MX" sz="3200" dirty="0" smtClean="0">
              <a:solidFill>
                <a:schemeClr val="bg1"/>
              </a:solidFill>
            </a:endParaRPr>
          </a:p>
        </p:txBody>
      </p:sp>
      <p:sp>
        <p:nvSpPr>
          <p:cNvPr id="5" name="4 Rectángulo"/>
          <p:cNvSpPr/>
          <p:nvPr/>
        </p:nvSpPr>
        <p:spPr>
          <a:xfrm>
            <a:off x="5670376" y="1772816"/>
            <a:ext cx="3635896" cy="646331"/>
          </a:xfrm>
          <a:prstGeom prst="rect">
            <a:avLst/>
          </a:prstGeom>
        </p:spPr>
        <p:txBody>
          <a:bodyPr wrap="square">
            <a:spAutoFit/>
          </a:bodyPr>
          <a:lstStyle/>
          <a:p>
            <a:r>
              <a:rPr lang="es-MX" b="1" dirty="0" err="1"/>
              <a:t>Ernest</a:t>
            </a:r>
            <a:r>
              <a:rPr lang="es-MX" b="1" dirty="0"/>
              <a:t> Rutherford </a:t>
            </a:r>
            <a:r>
              <a:rPr lang="es-MX" dirty="0"/>
              <a:t>(1871 </a:t>
            </a:r>
            <a:r>
              <a:rPr lang="es-MX" dirty="0" smtClean="0"/>
              <a:t>-1937</a:t>
            </a:r>
            <a:r>
              <a:rPr lang="es-MX" dirty="0"/>
              <a:t>). Físico y químico británico.</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2382334"/>
            <a:ext cx="2232248" cy="25940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5 Rectángulo"/>
          <p:cNvSpPr/>
          <p:nvPr/>
        </p:nvSpPr>
        <p:spPr>
          <a:xfrm>
            <a:off x="5508104" y="5085184"/>
            <a:ext cx="3635896" cy="1200329"/>
          </a:xfrm>
          <a:prstGeom prst="rect">
            <a:avLst/>
          </a:prstGeom>
        </p:spPr>
        <p:txBody>
          <a:bodyPr wrap="square">
            <a:spAutoFit/>
          </a:bodyPr>
          <a:lstStyle/>
          <a:p>
            <a:r>
              <a:rPr lang="es-MX" dirty="0"/>
              <a:t>Por sus trabajos en el campo </a:t>
            </a:r>
            <a:r>
              <a:rPr lang="es-MX" dirty="0" smtClean="0"/>
              <a:t>de la </a:t>
            </a:r>
            <a:r>
              <a:rPr lang="es-MX" dirty="0"/>
              <a:t>física atómica, Rutherford </a:t>
            </a:r>
            <a:r>
              <a:rPr lang="es-MX" dirty="0" smtClean="0"/>
              <a:t>está considerado como un padre en dicha disciplina.</a:t>
            </a:r>
            <a:endParaRPr lang="es-MX" dirty="0"/>
          </a:p>
        </p:txBody>
      </p:sp>
      <p:sp>
        <p:nvSpPr>
          <p:cNvPr id="9" name="8 Rectángulo"/>
          <p:cNvSpPr/>
          <p:nvPr/>
        </p:nvSpPr>
        <p:spPr>
          <a:xfrm>
            <a:off x="0" y="1787345"/>
            <a:ext cx="5004048" cy="2554545"/>
          </a:xfrm>
          <a:prstGeom prst="rect">
            <a:avLst/>
          </a:prstGeom>
        </p:spPr>
        <p:txBody>
          <a:bodyPr wrap="square">
            <a:spAutoFit/>
          </a:bodyPr>
          <a:lstStyle/>
          <a:p>
            <a:pPr algn="just"/>
            <a:r>
              <a:rPr lang="es-MX" sz="2000" dirty="0" smtClean="0"/>
              <a:t>Representa un avance en el modelo de Thomson, ya que este sostiene que el átomo se compone de una parte positiva y de otra parte negativa.</a:t>
            </a:r>
          </a:p>
          <a:p>
            <a:pPr algn="just"/>
            <a:endParaRPr lang="es-MX" sz="2000" dirty="0"/>
          </a:p>
          <a:p>
            <a:pPr algn="just"/>
            <a:r>
              <a:rPr lang="es-MX" sz="2000" dirty="0" smtClean="0"/>
              <a:t>A su vez postulaba que la carga positiva esta en el núcleo del átomo y los electrones están girando alrededor de este en forma de elipse.</a:t>
            </a:r>
            <a:endParaRPr lang="es-MX" sz="2000" dirty="0"/>
          </a:p>
        </p:txBody>
      </p:sp>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262804"/>
            <a:ext cx="2915816" cy="25851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AutoShape 6" descr="http://t3.gstatic.com/images?q=tbn:ANd9GcT4RL6VT9YYTzyThLjspB64uDZSDNgMWBBtLMpLLvQOL7JOlWxsxw"/>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8" name="AutoShape 8" descr="http://t3.gstatic.com/images?q=tbn:ANd9GcT4RL6VT9YYTzyThLjspB64uDZSDNgMWBBtLMpLLvQOL7JOlWxsxw"/>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0" name="AutoShape 10" descr="data:image/jpeg;base64,/9j/4AAQSkZJRgABAQAAAQABAAD/2wCEAAkGBxQTEhUUEhQVFhUXFxgUFhQYFxcYFRccFxUYFxUVGRgeHCggGholHBgVIjEhJikrLi4uFx8zODMsNygtLiwBCgoKDg0OGxAQGzIkHyUsLCwsLCwtLCwsLCwsLCwsLCwsLCwyLCwvLywsLCwsLCwsLywsLCwsLCwsLCwsLCwsLP/AABEIAOAA4QMBIgACEQEDEQH/xAAcAAEAAgMBAQEAAAAAAAAAAAAABAUBAgMGBwj/xABDEAABAwIDBAUIBgoCAwEAAAABAAIRAyEEEjEFQVFhEyJScYEyQpGSobHR0gYUcoLB8AcVIzNTYpOisuHT8UNzwmP/xAAaAQEAAwEBAQAAAAAAAAAAAAAAAQMEAgUG/8QALhEAAgIBAwEHBAICAwAAAAAAAAECEQMSITEEEyJBUWGRsQUycfCBoSPBMzTh/9oADAMBAAIRAxEAPwD7iiIgCIiAIiIAiIgCIiAIiIAiIgCIo9WqTIYQNxdrHdxKA2r4hrBc+GpPcNVTYzbVT/xsDdbvufVB/FWP1Qcyd7jqVwdgxwVsFHxOHJnm8Rj8S7/yuHJoa0e6faq5+0sWwyKz/HK72EL0WPYyk3M85RoN88gN6oHV3VXZaTCe4Znd8aNHetCUWuCLZ1ofTLEt8unTeBvuw+mSPYrPB/TtjjD6NVvNsPb+B9iYL6MPdeoGt3y6Xv8AR5I8CrzDbGa3z3Hl1QPYJ9qpn2fgdJsxQ+kGHd5+T/2NdT/yAVjTqBwlpBB0IMj0rze1KGJoEvZVL6esFjDl74AOXn/2oWF20QZqUROpdSOR/i0mHdxKwz6nFCWmW35NEcE5R1R3PaIq3Z+0hUEtOcDW2Wo37TN/ePQrBjwRIuFcmmrRU01szZERSQEREAREQBERAEREAREQBERAEREARFC2tjhSZNsx6rAd5P4C58ESsGcVXk5Ru8ozp/KOZ9iy2oBYehUFDGiPKm5JneTqVJbjVf2VHDZcioq/bG1m0W9px0b+J4BRcRtOB1buNgOJ+C4YPY7q37Wo69iydHEGQXDsWiOCjSo7slbs4bP2RUxR6XES1p0GjnDgOy32n2r1OGwrKbcrGho4D3niUwlfO0GIOhbvaRqD3Fdiq5TcidNM40cU1waRMO0kOBtO4gEab11zqnqbIp1BkdVqO6PMyCKfnMEiOjg9V2v8x4WN2BSDswe6epFqVsmkdSeM95XJJc6rzW2dmimZaOq61tx4dx3ejgr3AYMUmBjSSASZMT1nFx0A3krrXpBzS06EQVn6nBHNDS/4LMWR45WjxNPqkOEhw0doR+eCv9mbQzGDAfvGjakakcHx6fdXNAZUyEAum/ADtE8xpxnvWKzBm6tr248iF4XT9TPppU+Lpo3ZYrKvhnqmPDhI/wB/9rdVWz8bIk6ggVPGzag5GL9x4K1X0cJqcVKPDPOap0wiIuiAii7Ua40nhmbPlOXKYOaOreRvjeFCz4hpaxrA5u95O6GTrULiZNTuAFzvAt0VLhq2LLm5qbQD0eawESHGoRFQ3HVHgTfRdXPxHTGGDoyWCTEBoNTO4daS4gs1AA060SgLVFS1cZiMrjTpB5FRzRoOqHubMGoJIAaZtN7CyNqYrM/qtNuo7KA2etYjpZ7Mn0A6oC6RUYxGKl0UTBe+MxZ1WhgFOIqaFwuNesTZXTJgTrF/zJ96A2RYRAZREQBfP/pTtfPiC0Hq0pYL6usXn0w37pXvaxIacol0GBoCYsJ718tx2xMQy76byTcuAzAk3JlsxeVo6dLVbOZPY2pY2P8AtSqeOVAxpB+CtNhYM1qzWEdXyn/Zbd34DxWySSVldnrNj4A1Ic8eUJ7m7vF3u7l6dohcMGzqzpN44DzRytHtUhedOWplqVESsMjs/mmA/lua/wDA8o4LfEY1lOM7g2ZibC0b/ELtUbIIIkEQQvP48EObTMktBgmes0luWTxGh8DvWXqMvZY3PyLoR1uiRTwVKnmr0yHua1zhdjvMAgENkWaBMyd8ruNi0wXG9wG7jZpMDTgSL9+t1WP2UHU39UZi0gbiTBi/erNwy+S947zm/wAgVmh9Qi46pKhLHTpMsgFwxVfLAaJedB73HgB+dVHwuLJpgkS8lwAFpyuIHcIFypGGoZbuMvPlO9wHBo3D8SVuUtSTRxVcldjcHlIdqXeUeJGndbdyUM0VdbRZLO4g/h7iqwsXzn1PHozWvFGrDNuO5zp9Q5t2jhxadfRr4c1c4J8gtOrTHeNWn0e0FVQYu2yqkOg63pn7vWZ/aT6Vt+k5rTxvw3X+yvOt7LhERewZzlinODHFgl0WFrndvHvVLgquKDgX03XIDgXMhodUcXERVMwC2LTDYuo/0v8AptQ2e6m2s2oTUDnNygEdUgGZNtV5x/6WqR/dUC7vqNHuBXSi2TR9Cq1S17ZPVd1e52oPcQCO/LzXdfIdo/pQrVGlrcNTbpBL3OIIgtcIAuDBHcodT9KG0DozDt5ZHn/70U6GKPtQWV8mwH6V6wjp8Mx3Njy3+0z716bAfpJwlTyxVp/aZmH9kn2KNLFHs0VbgtvYarHR1qbibAZgD6DBVkuSCpxGz356r6eVr3BoY6eEBxd1J00EkWGi4twOJzZjUBMXGawOdx6v7OB1CGzHgbFdto4Oq97i3JBYaYaXOFiCS7ySAc2S0GzdRomy8PUotd0haWNYyGtMmWtPSOMtElx93MoDR+DxOcuDmeUYJJnJIIaRk5e0qywTHhgFQy7eRca9w9wXZpkSsoAsLKICNisBSqfvKbXd4E+B1ChYf6P0abi6mHNzDK4AyCJnfJHgVbIp1OqsigERYlQSZVbtShJa5vlNkt4HSWnkfgdyslW7VxGUiYFjc+Cy9a0sMm/3csxXqVHL66C0FuhHiOIPMKuxWM/IVdX2g0Ps4EPOgOjv9+/vXWlBMmfz3r5ueRyPRjg07sv/AKP0h0QcbuJdc7uu6w5K0VDs/GuawNa1ti65e3e8+bMqSXVnaPYOQcB72u9i+nwNdnH8L4MM8bcm7LDFjqO+yfcoDqRiQuWKwDy1xLmk5TYmo4acM4b/AGrFPBuaID8o4MYxoPsPvXm/U1F6XLyf+jrGkuGbAHeFF6TLXbzLD4klh9kKxIsBcxvMT7Aqrajoezx9hCzfT1o6pJbp38EZHcT06Ii+ioznx39PDZq4X7FT/Ji+VsoSV9c/TY2auH+w/wBrgvnNPDXV8FaOjnhA8aOPvHtW2Nx9RhgBukzF9Vb4XAKu+keDfIDIDiAJi13EKyiLKurtN4jM8Nk8B+YUnD1HO8+Ryd8F02b9AnVINSu1vvG/it6uxPquJbSbUztc0OztFovIPMFp9KjTJbsF39GaH7eieFWmf72r9Cr4rsDAHpKZAuHtIvFw4crL68OmP8NvrP8AlVOXYJWTFxxh/Zv+y73FcugqnWrH2WAf5Zlq/A5hDqlRwNvKy8vNAVZNLzJNI9Udw9yxUrtb5TmjvIC4t2dTgAtzRbrOc7/IldaWFY3yWNHc0BB3TT6/T3OB+z1vdKfWxua8/dI/yhSISFG4teRHNd+6mfvOaPcShdV4MHi534BSUQX6EXo6h1e0fZZB9riPYsjCnfUefFo/xaFJRKGpkf6k3fmPe9x95VH9IaNNhaQ1osZhokm0brlX9esGAucYA/IAG88lS46i572ueIscrLdUcTxcfQNBvJx/UP8Ary/j5Rdgk9abexV4LCFxzOH2W8P9n/Xfd0cLF93D4LfD4cASVjFYgDevn4wUVrn/AAX5Mjm6R32a5rmRYkEyN4lxNwpBwjDqxvqj4KDs6gKlFjrhwzQ4WcOufSORspIxDmWqxG6oPJ+8PN93MaL6fD/xxvyXwZJJ6nRri8FTy/u2XgTlE3IHBafU2dlvgIXfEGS0bruPgIHtPsW6x9ZFTkl5CMmiMyg0GQL95+Kp9ruBr0m75b/dUA/BegLV51o6THW0ZA9Vub/J4Cr6PFJZlfCt/wBUJytbnqkRF6xWfM/0r4UvrUeTHe1wXjsJswr7Jt3YLcQWuLoLRAtI17wVSP8Aom9ptDo0g38QVdCaSoHk8Js2IsqH6ZYIzmFy1gfE2MFxO7vX0tmziDBaW9/sVfj9lZqmlgwe9ys1EJnxzC7UrGwa3xBd71e7G2W+vUzONwJ03DcAvf4b6N0mTlYwSbiBr3HRWeA2I1v7unGklrTfxhS5N8sORG2Xgoy7oLTPcQvoCoqOz3RZt+cDf32V6qMjsIIiKskIiIDjjGkscGkgxYiJ8JBCgUqFQCWVi4a9cAz4x7laqtrHIY3aju4eHwXUd9iGdRiHjymTzbJ9AuT7Fhu1aWYMLg1xIAa6Ab6d081qyqqj6TUnFrXt1aYnhJBa7vDmt9K6ULdEWenXOtVDRmcYAXHD4xrqTamgIk8uI7wbLSjRL3Z32A8hnD+Y/wA3u9KrZ2l4sUaJe4VHiI8hnZ/mP85Ho04k9K9KSDE2UgLK4njjOOlk6nZVYys4DyT6DAVK55ed69cub6DTq0HwuvLzfS3N2pe5djz6fAi7E/ct+9/m5TXLWjSDRDRA+JkrhjqtsoNzryG/x3engvRTWHF3vBFL70ivawgl1Kw0DD5MAm7Tq2TJ4RFt6kYfFBxIuHDVp1HPmOYssJaQSASDIO8dy+el1OvJctkaK2OtauGtLnaAEnwElVv0WpZjUquiSSJ5uOZ3/wA+hcNvYkkCk27nkSOU2Hi6B4FX2zcL0dNrOAv3m5Xs/T4vs3kfjsvwijJzRKREW44CIsIAQo/1KnJdkbJtMDdp7ypCIDWnTA0AHcAFssogCIiAIiIAiIgCjbQw5ewgGHatPPgeRUlEToHj27QIcWulpBgjeFIfi87S0mxEFTvpBsTphnp2qAeDhwPA8D+R4avXcx5a8FpbqDY+P5vK2QcZr1OGj1X0fqdcMe4kA9UeaHbz4i4+JXqAvmuF2kMwPpG8gHdzGoXutl48PABIJI6rtzxx7+I/IqzQp2dJnXaVLM0ANzQ5pIkCw11I3W8VBfRxQ0qCARFgbdGQ6SbvOaInLoJOqm7SNTqdFqXQbSIyPImxgZg2fRvUCvQxTuk62USejDS0EgjRxyzrwgxF5VBJ3LMRIObQOBAygGSyC0EEyGh2p8ondCYijXdQcMw6RxeLHKADmDMpgkebJMmM0Xhcq7a5LWgiz2Pc3MG9VriTlhtwTlETo0zrB0wmOqgkVC1xAi0ZQc5gkga5S2QN45yOZzjBXJ0iUm+CdSrPYw9LBfJgCw5Du5m8RN1wdJMnXetBVBMkyTv/AA5BdRBXhdZ1Pb92PBohDTyc1zxOIDGlztB6SdwHNdKzg0STyjjyHNRGYB1dwz2aDpwtu4uPHd76Ol6KWadP7VyyZzUUafRzBue91eprPV77iByaLd8r0y0p0w0AAQBYDhyW6+mSSSS4XBlCIiAIiIAiIgCIiAIkogCIiAIiIAiIgCr9rbGpYhsVGydA4Wc3uP4aKwRSnXAPnW0voZXYSaLhVbuEhr/GbH0+Ci4DadbCGK1KoKZM5SCIPaa42nxgxu1X09auaCIIkcFb2zqpbkUV2B2o17M7D0jf5Yzjk5vH8wodX6StuGtMjXMQ2PC5Uw7CoB2djOjf2qZyHxAsfEFMXswPtUaypwLhlePvD4BZcqm1/jdfktxuCffVlFjdoGr5To4ZbRPtI5Gx4Jh8SYAMDu0PMDd3e/VTan0eYNBWA4BzCP7rralsID+N6aQ+JXkZei6nI+87/k2LNgS2RGZXKkUSXXbcdrRvp3+EqZR2LTBnKCeLiXnwBsPQrGnQA5nifw4eC7xfSkneR+xTPqE/tRW4fAFzpdP2jY9zW+aOZurVjABA0WyL1oxUVpiqRlbvkIiLoBERAEREAUHH4UvfTIAhpJc7zha2XgSQLqciAovquLdGZ7dRLQ5oDh18wJ6Od9MWiYOi2q0sSSAHNJDQ5wzAEOzGDan5JAMTz1V2ouCEl7+LoHczqx3Zg8/eQEWlSxOR+Zzc8NDCIygjy3Rl8Yvwtqo2AweJa/M4thz3F/WzdQgQ1vUmzi4xNr8VeogCIiAIiIAiLSpVDRJMBQ2lyDdFHpYxjjAcJ4aFSFEZKW6dktNchERdEBERAEREAREQBERAEREAREQBERAEREBwxtQhhy+UYa3vcYB8CZ8CulGkGtDRoAAO4CAuD+tVA3MGfxcC1vsz+kKUgCIiAj4/Gto03VKhhrRJMTvj8V0w9YPa1zTLXAOB5ESFu5oNjdQh+ydH/jcYHBjj5v2SdOBtvEQdJJr1JyxKE2VTJrk36u5v4nmqc+dYktrb4RMYavwWxKqMN+1cXO8BwCj4hhomWGOW494UehinNgxY/m3JeT1XWKdRaqnujTDC0m0yTjMhGam4GDBLSDBGo71ZbLxBey+osV5oNbDm02tY0kvdFgSdT3mylbNLyCwEtE3ix4fGyq6fqVjzOUV3X4Hc8TeOm9z08rKoarKlO4cfGSp2D2mKjZaC5ws4NggEagu0HcTK9fB1ccstNUzJPHpVrdFgomMx7aflA+S59o82JGutxC26Oo7ynBo4NufFxGncAeaj7VbQ1rkAZXtMuIGUtzPkT/KL6iy1lZ1dtJgBJItPVkFxyiXAAG8b+4rvTxDHaOaZmIIMwYPoKr6lHDAul7QXZwR0xEyR0gAzWuRIGhIUjCYOi2OjA6ktEEkNIm2uozO7sx4oDP6ypyQHAkPFOBcyS0W4gZ2yd1+CmKA3Y9EGQ0zLTOd/mFuUC9gMrbaekqegCIiAIiIAiIgIeKLMwzZpjd0kf22XOKXGpx1qqwRRR2pUvH3K39kN9T01t6ZaXGpw1rKyRKJ1/n3KxtGkJjpLm/WrXgAceAC2y0+NThrW+KsUSiNf59yABT41PTVQCnxqetW+KnSudfENYJc4NGgkxJ4DieSUFK/P3Ig6PjU9at8VpUbRIgmoRFwXVoj0rt9Ye792yB2nyB4M8o9xyrLcFN6ji/kbMH3BY/ekqDq65b99yo+tsg081R5cCGODqkOEHyjMBw38bHfAr6eJyznc8fyg1ByifgAvV4jDhzY0Iu0jVpGhHw4WVLjajKktLT0rbOg25HmD/rULz+vh3VO6aNOHJF2qfqUlKu1rBTa5zgJ6zpJuZuY5qywuPb0YpgA3JkgmL7re1bYVjGH9qDyv1Z5hdNhYsAXsvKg25anL7tmXz06do8HKli20nSQ1w4kGR3GFHwG1GtJk7zeP9KRUxjzTisWF+Z3kaZZOXXfEJSYw04IJfJiOFtfGUkt9Cey3ITjpuS5IRrAh4fUfWzOLmtd5LQfNgeULb/Yr7YtdjWESBpaDu8PzChYSkGGXyAd4/Oi9HRiBl0i0aLb0EZZMnayfBnzuEY6Ujl9cZ2h7VFxtOjVjOSYDgIc9sZhB8kjdv3SeKskXsmXulRVw2HdqTo5tn1BZwAIseA8Nyk4erSbOVwvzJ3RF9AOGimytalQNEuIA4kwEHd8v32OX11naCz9bZ2gojNsUzWFFpJcW5g4CWet+QrFCZKuUziMUztD0rP1hvaHpXZYhSc7EXB7Rp1XPax0lhhwvY3H4H0KWuVKg1pJa0AuMuIABJ4niuqB1ewREQg5VahGjSfED3rn07/4Z9ZvxXPFOEiXVB9kOI9jSuILe3X17L/kUMsUduPkkmu/+GfWb8Vnp3/wz6zfio2Zvbr+q/wCRa5mjz6/q1PkUE6fT5JfTv/hn1m/FOmf/AAz6zVFYW9uv6tT5Fs3L2q/q1PlQafT5N8Q57mubkcMwIkPaCJESDxUbZuDNJoGRz3AQajnNLzymbDkumZvar8PJq/KmZnar+rW+VDreqr5JPTP/AIf9wTpn/wAP+5q4At7Vf0VflSWca/orfBSc6fT5OlfEVA1x6PQE+UOCo8I42cGdYHUuFwfKB/OoVu5rONe/Kt8FQY7BFpOQ1sus5aojkbLzevUk4zStI09Oou4vb3M1No9JSa51N1J5JHRuguEEj2i63bgmik14cATIy77OIsoNHBZ7k1j/ADRUygDmApmz8PTddxrWG7pvgvKUdUm3HnjwNLioRpN7c7HTAYMPNyBPHyvujRSdmPaCe/8AFVGLrUnMD6BqPbMZ+kcBIN9XT7Fyp7PrOb0gcQJMw57iPaOI3Jo0NKt1yHBTjblSZbHaQqteTTfTLXupw8QTEdZvEGdeSs9mYxrWQ9wbewJAPGIXncDs41DBfVf94geJEQvTYPZFNggAg74c4e4rd0WqebtIqkZ8yxwjobs7jGg+S17ueUtHpdE+CTUOgY3vlx9Aj3rP1JvGp/UqfMn1JvGp/UqfMvZ3Mnc8DH1UnyqjjyENHsGb2rZmDYDOVs9oiXek3WPqTeNT+pU+ZPqLeNT+rU+ZCL9TvlWZXD6m3i/+pU+ZR8ZshlRjmF1SD/8Ao8753kg9xTchKN7v+v8A0sEXLC0AxjWAkhoDQSZJgRc8V1UnIREQBERAR6oeT1XNA5sLvc4LGSr22f03f8izWwjXGTM6Wc4e4rn+rqfB3rv+ZQdpr9SNslXt0/6bv+RMlXt0/wCm7/kWv6tp8Heu/wCZYOzKfB3rv+ZNzrVHz/pG2Sr26f8ATd/yLOSr26f9N3/Itf1dT4H13/FP1dT4H13/ABTcjUv1I2yVe3T/AKbv+RZDanaZ6jvnWn6up9k+s74p+rqfZPrO+KC1+pHTLU7TPUPzoW1O0z1D860/V1Ps+13xT9XU+z7T8UItfqRl3SASXMtJPUdp66qxSq1TLnNjcMpgf3KVjNn0GscXANsRJJ32A1vfcqGjaQ5mRuh7bo/xHtvuXm9fOnFS+3xNWCKabjz+EdsbRfTMtc0bpAN+PnXCj0K1VjR5N7ixixgxdc6NANYGUw4MaSbkk3MkSd11Y4eo59MMDRFzJAJkknfpqvJuLk6ey4NNtRVpepVDDvcIaGNaDIa1sAk8ADxVjs3C1XNgubEyAWk34nrcl2ZUdQM5QRvkCed9ZXPA47IN58EjptNvnkSlJrupehpjqdSmQ5r2TxAdxv5yu8DWqvYHZqfqO+deXoYYAuFJroc81CCS65iQ2TYWAjReq2O4FluNwbEW3g3Gi9DoZf5nGH2mfPtBXVnbLV7VP1HfOsgVO0z1XfMpCL2THqI+Wr2meo751gtq9qn6jvnUlFFDUyNlq9qn6jvnTLV7VP1HfOpKJQ1EYNq9pnqO+dZip2meq75lIRSNRHipxZ6rvmULHDFZ6fRmlkz/ALQEEHLI0md2bheFaooolTp3SNUWyKSugiIhIREQBERAERYKAzKhVMZLi2kMzhYnzG/aPHkL92q4UBVql4qjo2NcQ0NN6g4l24ch6dysaVINADQABoAIA8FHJ20o87sj0cEJD3nO8aE6N45G+b7+JK2xGCa+5F+KkouZ44zWmStEa3dkEbOaBvJvExrHAKuwlQN3x4K/VfidmhxkR3Lzuq6OlF4lx4FuPJypM8/UxD8gbUe19ST1mCBBPVtxiFdbOwTXUxmFwTB3/mZShskA6Ac9T4WsrRjAAANAuOl6WcpueVbPwO8uVaVGBGpYBreJ5Wj2Bda2GDr3Dho4WcOXMcjIXZF6ePFDGqiqMzk3yRenLP3mn8QeT94eb33HMaLltfEFtPqNLnkjK0WmOsbyABAN598KesQrCCqbtZ0T0RMugHrAQamVrjLZAiCeEjWTHXB7RNQtHRubImTMCRmG4aCAeBIF7kWEIgKvAbRe+o5rqbgJs4ggAZGmLjrGS4EiwMC6yNqvv+xdYA756xdYDLqMsH+YgadZWcJCABZREAREQBERAf/Z"/>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12" descr="http://ciam.ucol.mx/villa/materias/RMV/quimica%2007/segunda%20parcial/modelo%20atomico/MODELO%20DE%20RUTHERFORD_archivos/ruthmod.gif"/>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2" name="AutoShape 14" descr="data:image/jpeg;base64,/9j/4AAQSkZJRgABAQAAAQABAAD/2wCEAAkGBxQTEhUUEhQVFhUXFxgUFhQYFxcYFRccFxUYFxUVGRgeHCggGholHBgVIjEhJikrLi4uFx8zODMsNygtLiwBCgoKDg0OGxAQGzIkHyUsLCwsLCwtLCwsLCwsLCwsLCwsLCwyLCwvLywsLCwsLCwsLywsLCwsLCwsLCwsLCwsLP/AABEIAOAA4QMBIgACEQEDEQH/xAAcAAEAAgMBAQEAAAAAAAAAAAAABAUBAgMGBwj/xABDEAABAwIDBAUIBgoCAwEAAAABAAIRAyEEEjEFQVFhEyJScYEyQpGSobHR0gYUcoLB8AcVIzNTYpOisuHT8UNzwmP/xAAaAQEAAwEBAQAAAAAAAAAAAAAAAQMEAgUG/8QALhEAAgIBAwEHBAICAwAAAAAAAAECEQMSITEEEyJBUWGRsQUycfCBoSPBMzTh/9oADAMBAAIRAxEAPwD7iiIgCIiAIiIAiIgCIiAIiIAiIgCIo9WqTIYQNxdrHdxKA2r4hrBc+GpPcNVTYzbVT/xsDdbvufVB/FWP1Qcyd7jqVwdgxwVsFHxOHJnm8Rj8S7/yuHJoa0e6faq5+0sWwyKz/HK72EL0WPYyk3M85RoN88gN6oHV3VXZaTCe4Znd8aNHetCUWuCLZ1ofTLEt8unTeBvuw+mSPYrPB/TtjjD6NVvNsPb+B9iYL6MPdeoGt3y6Xv8AR5I8CrzDbGa3z3Hl1QPYJ9qpn2fgdJsxQ+kGHd5+T/2NdT/yAVjTqBwlpBB0IMj0rze1KGJoEvZVL6esFjDl74AOXn/2oWF20QZqUROpdSOR/i0mHdxKwz6nFCWmW35NEcE5R1R3PaIq3Z+0hUEtOcDW2Wo37TN/ePQrBjwRIuFcmmrRU01szZERSQEREAREQBERAEREAREQBERAEREARFC2tjhSZNsx6rAd5P4C58ESsGcVXk5Ru8ozp/KOZ9iy2oBYehUFDGiPKm5JneTqVJbjVf2VHDZcioq/bG1m0W9px0b+J4BRcRtOB1buNgOJ+C4YPY7q37Wo69iydHEGQXDsWiOCjSo7slbs4bP2RUxR6XES1p0GjnDgOy32n2r1OGwrKbcrGho4D3niUwlfO0GIOhbvaRqD3Fdiq5TcidNM40cU1waRMO0kOBtO4gEab11zqnqbIp1BkdVqO6PMyCKfnMEiOjg9V2v8x4WN2BSDswe6epFqVsmkdSeM95XJJc6rzW2dmimZaOq61tx4dx3ejgr3AYMUmBjSSASZMT1nFx0A3krrXpBzS06EQVn6nBHNDS/4LMWR45WjxNPqkOEhw0doR+eCv9mbQzGDAfvGjakakcHx6fdXNAZUyEAum/ADtE8xpxnvWKzBm6tr248iF4XT9TPppU+Lpo3ZYrKvhnqmPDhI/wB/9rdVWz8bIk6ggVPGzag5GL9x4K1X0cJqcVKPDPOap0wiIuiAii7Ua40nhmbPlOXKYOaOreRvjeFCz4hpaxrA5u95O6GTrULiZNTuAFzvAt0VLhq2LLm5qbQD0eawESHGoRFQ3HVHgTfRdXPxHTGGDoyWCTEBoNTO4daS4gs1AA060SgLVFS1cZiMrjTpB5FRzRoOqHubMGoJIAaZtN7CyNqYrM/qtNuo7KA2etYjpZ7Mn0A6oC6RUYxGKl0UTBe+MxZ1WhgFOIqaFwuNesTZXTJgTrF/zJ96A2RYRAZREQBfP/pTtfPiC0Hq0pYL6usXn0w37pXvaxIacol0GBoCYsJ718tx2xMQy76byTcuAzAk3JlsxeVo6dLVbOZPY2pY2P8AtSqeOVAxpB+CtNhYM1qzWEdXyn/Zbd34DxWySSVldnrNj4A1Ic8eUJ7m7vF3u7l6dohcMGzqzpN44DzRytHtUhedOWplqVESsMjs/mmA/lua/wDA8o4LfEY1lOM7g2ZibC0b/ELtUbIIIkEQQvP48EObTMktBgmes0luWTxGh8DvWXqMvZY3PyLoR1uiRTwVKnmr0yHua1zhdjvMAgENkWaBMyd8ruNi0wXG9wG7jZpMDTgSL9+t1WP2UHU39UZi0gbiTBi/erNwy+S947zm/wAgVmh9Qi46pKhLHTpMsgFwxVfLAaJedB73HgB+dVHwuLJpgkS8lwAFpyuIHcIFypGGoZbuMvPlO9wHBo3D8SVuUtSTRxVcldjcHlIdqXeUeJGndbdyUM0VdbRZLO4g/h7iqwsXzn1PHozWvFGrDNuO5zp9Q5t2jhxadfRr4c1c4J8gtOrTHeNWn0e0FVQYu2yqkOg63pn7vWZ/aT6Vt+k5rTxvw3X+yvOt7LhERewZzlinODHFgl0WFrndvHvVLgquKDgX03XIDgXMhodUcXERVMwC2LTDYuo/0v8AptQ2e6m2s2oTUDnNygEdUgGZNtV5x/6WqR/dUC7vqNHuBXSi2TR9Cq1S17ZPVd1e52oPcQCO/LzXdfIdo/pQrVGlrcNTbpBL3OIIgtcIAuDBHcodT9KG0DozDt5ZHn/70U6GKPtQWV8mwH6V6wjp8Mx3Njy3+0z716bAfpJwlTyxVp/aZmH9kn2KNLFHs0VbgtvYarHR1qbibAZgD6DBVkuSCpxGz356r6eVr3BoY6eEBxd1J00EkWGi4twOJzZjUBMXGawOdx6v7OB1CGzHgbFdto4Oq97i3JBYaYaXOFiCS7ySAc2S0GzdRomy8PUotd0haWNYyGtMmWtPSOMtElx93MoDR+DxOcuDmeUYJJnJIIaRk5e0qywTHhgFQy7eRca9w9wXZpkSsoAsLKICNisBSqfvKbXd4E+B1ChYf6P0abi6mHNzDK4AyCJnfJHgVbIp1OqsigERYlQSZVbtShJa5vlNkt4HSWnkfgdyslW7VxGUiYFjc+Cy9a0sMm/3csxXqVHL66C0FuhHiOIPMKuxWM/IVdX2g0Ps4EPOgOjv9+/vXWlBMmfz3r5ueRyPRjg07sv/AKP0h0QcbuJdc7uu6w5K0VDs/GuawNa1ti65e3e8+bMqSXVnaPYOQcB72u9i+nwNdnH8L4MM8bcm7LDFjqO+yfcoDqRiQuWKwDy1xLmk5TYmo4acM4b/AGrFPBuaID8o4MYxoPsPvXm/U1F6XLyf+jrGkuGbAHeFF6TLXbzLD4klh9kKxIsBcxvMT7Aqrajoezx9hCzfT1o6pJbp38EZHcT06Ii+ioznx39PDZq4X7FT/Ji+VsoSV9c/TY2auH+w/wBrgvnNPDXV8FaOjnhA8aOPvHtW2Nx9RhgBukzF9Vb4XAKu+keDfIDIDiAJi13EKyiLKurtN4jM8Nk8B+YUnD1HO8+Ryd8F02b9AnVINSu1vvG/it6uxPquJbSbUztc0OztFovIPMFp9KjTJbsF39GaH7eieFWmf72r9Cr4rsDAHpKZAuHtIvFw4crL68OmP8NvrP8AlVOXYJWTFxxh/Zv+y73FcugqnWrH2WAf5Zlq/A5hDqlRwNvKy8vNAVZNLzJNI9Udw9yxUrtb5TmjvIC4t2dTgAtzRbrOc7/IldaWFY3yWNHc0BB3TT6/T3OB+z1vdKfWxua8/dI/yhSISFG4teRHNd+6mfvOaPcShdV4MHi534BSUQX6EXo6h1e0fZZB9riPYsjCnfUefFo/xaFJRKGpkf6k3fmPe9x95VH9IaNNhaQ1osZhokm0brlX9esGAucYA/IAG88lS46i572ueIscrLdUcTxcfQNBvJx/UP8Ary/j5Rdgk9abexV4LCFxzOH2W8P9n/Xfd0cLF93D4LfD4cASVjFYgDevn4wUVrn/AAX5Mjm6R32a5rmRYkEyN4lxNwpBwjDqxvqj4KDs6gKlFjrhwzQ4WcOufSORspIxDmWqxG6oPJ+8PN93MaL6fD/xxvyXwZJJ6nRri8FTy/u2XgTlE3IHBafU2dlvgIXfEGS0bruPgIHtPsW6x9ZFTkl5CMmiMyg0GQL95+Kp9ruBr0m75b/dUA/BegLV51o6THW0ZA9Vub/J4Cr6PFJZlfCt/wBUJytbnqkRF6xWfM/0r4UvrUeTHe1wXjsJswr7Jt3YLcQWuLoLRAtI17wVSP8Aom9ptDo0g38QVdCaSoHk8Js2IsqH6ZYIzmFy1gfE2MFxO7vX0tmziDBaW9/sVfj9lZqmlgwe9ys1EJnxzC7UrGwa3xBd71e7G2W+vUzONwJ03DcAvf4b6N0mTlYwSbiBr3HRWeA2I1v7unGklrTfxhS5N8sORG2Xgoy7oLTPcQvoCoqOz3RZt+cDf32V6qMjsIIiKskIiIDjjGkscGkgxYiJ8JBCgUqFQCWVi4a9cAz4x7laqtrHIY3aju4eHwXUd9iGdRiHjymTzbJ9AuT7Fhu1aWYMLg1xIAa6Ab6d081qyqqj6TUnFrXt1aYnhJBa7vDmt9K6ULdEWenXOtVDRmcYAXHD4xrqTamgIk8uI7wbLSjRL3Z32A8hnD+Y/wA3u9KrZ2l4sUaJe4VHiI8hnZ/mP85Ho04k9K9KSDE2UgLK4njjOOlk6nZVYys4DyT6DAVK55ed69cub6DTq0HwuvLzfS3N2pe5djz6fAi7E/ct+9/m5TXLWjSDRDRA+JkrhjqtsoNzryG/x3engvRTWHF3vBFL70ivawgl1Kw0DD5MAm7Tq2TJ4RFt6kYfFBxIuHDVp1HPmOYssJaQSASDIO8dy+el1OvJctkaK2OtauGtLnaAEnwElVv0WpZjUquiSSJ5uOZ3/wA+hcNvYkkCk27nkSOU2Hi6B4FX2zcL0dNrOAv3m5Xs/T4vs3kfjsvwijJzRKREW44CIsIAQo/1KnJdkbJtMDdp7ypCIDWnTA0AHcAFssogCIiAIiIAiIgCjbQw5ewgGHatPPgeRUlEToHj27QIcWulpBgjeFIfi87S0mxEFTvpBsTphnp2qAeDhwPA8D+R4avXcx5a8FpbqDY+P5vK2QcZr1OGj1X0fqdcMe4kA9UeaHbz4i4+JXqAvmuF2kMwPpG8gHdzGoXutl48PABIJI6rtzxx7+I/IqzQp2dJnXaVLM0ANzQ5pIkCw11I3W8VBfRxQ0qCARFgbdGQ6SbvOaInLoJOqm7SNTqdFqXQbSIyPImxgZg2fRvUCvQxTuk62USejDS0EgjRxyzrwgxF5VBJ3LMRIObQOBAygGSyC0EEyGh2p8ondCYijXdQcMw6RxeLHKADmDMpgkebJMmM0Xhcq7a5LWgiz2Pc3MG9VriTlhtwTlETo0zrB0wmOqgkVC1xAi0ZQc5gkga5S2QN45yOZzjBXJ0iUm+CdSrPYw9LBfJgCw5Du5m8RN1wdJMnXetBVBMkyTv/AA5BdRBXhdZ1Pb92PBohDTyc1zxOIDGlztB6SdwHNdKzg0STyjjyHNRGYB1dwz2aDpwtu4uPHd76Ol6KWadP7VyyZzUUafRzBue91eprPV77iByaLd8r0y0p0w0AAQBYDhyW6+mSSSS4XBlCIiAIiIAiIgCIiAIkogCIiAIiIAiIgCr9rbGpYhsVGydA4Wc3uP4aKwRSnXAPnW0voZXYSaLhVbuEhr/GbH0+Ci4DadbCGK1KoKZM5SCIPaa42nxgxu1X09auaCIIkcFb2zqpbkUV2B2o17M7D0jf5Yzjk5vH8wodX6StuGtMjXMQ2PC5Uw7CoB2djOjf2qZyHxAsfEFMXswPtUaypwLhlePvD4BZcqm1/jdfktxuCffVlFjdoGr5To4ZbRPtI5Gx4Jh8SYAMDu0PMDd3e/VTan0eYNBWA4BzCP7rralsID+N6aQ+JXkZei6nI+87/k2LNgS2RGZXKkUSXXbcdrRvp3+EqZR2LTBnKCeLiXnwBsPQrGnQA5nifw4eC7xfSkneR+xTPqE/tRW4fAFzpdP2jY9zW+aOZurVjABA0WyL1oxUVpiqRlbvkIiLoBERAEREAUHH4UvfTIAhpJc7zha2XgSQLqciAovquLdGZ7dRLQ5oDh18wJ6Od9MWiYOi2q0sSSAHNJDQ5wzAEOzGDan5JAMTz1V2ouCEl7+LoHczqx3Zg8/eQEWlSxOR+Zzc8NDCIygjy3Rl8Yvwtqo2AweJa/M4thz3F/WzdQgQ1vUmzi4xNr8VeogCIiAIiIAiLSpVDRJMBQ2lyDdFHpYxjjAcJ4aFSFEZKW6dktNchERdEBERAEREAREQBERAEREAREQBERAEREBwxtQhhy+UYa3vcYB8CZ8CulGkGtDRoAAO4CAuD+tVA3MGfxcC1vsz+kKUgCIiAj4/Gto03VKhhrRJMTvj8V0w9YPa1zTLXAOB5ESFu5oNjdQh+ydH/jcYHBjj5v2SdOBtvEQdJJr1JyxKE2VTJrk36u5v4nmqc+dYktrb4RMYavwWxKqMN+1cXO8BwCj4hhomWGOW494UehinNgxY/m3JeT1XWKdRaqnujTDC0m0yTjMhGam4GDBLSDBGo71ZbLxBey+osV5oNbDm02tY0kvdFgSdT3mylbNLyCwEtE3ix4fGyq6fqVjzOUV3X4Hc8TeOm9z08rKoarKlO4cfGSp2D2mKjZaC5ws4NggEagu0HcTK9fB1ccstNUzJPHpVrdFgomMx7aflA+S59o82JGutxC26Oo7ynBo4NufFxGncAeaj7VbQ1rkAZXtMuIGUtzPkT/KL6iy1lZ1dtJgBJItPVkFxyiXAAG8b+4rvTxDHaOaZmIIMwYPoKr6lHDAul7QXZwR0xEyR0gAzWuRIGhIUjCYOi2OjA6ktEEkNIm2uozO7sx4oDP6ypyQHAkPFOBcyS0W4gZ2yd1+CmKA3Y9EGQ0zLTOd/mFuUC9gMrbaekqegCIiAIiIAiIgIeKLMwzZpjd0kf22XOKXGpx1qqwRRR2pUvH3K39kN9T01t6ZaXGpw1rKyRKJ1/n3KxtGkJjpLm/WrXgAceAC2y0+NThrW+KsUSiNf59yABT41PTVQCnxqetW+KnSudfENYJc4NGgkxJ4DieSUFK/P3Ig6PjU9at8VpUbRIgmoRFwXVoj0rt9Ye792yB2nyB4M8o9xyrLcFN6ji/kbMH3BY/ekqDq65b99yo+tsg081R5cCGODqkOEHyjMBw38bHfAr6eJyznc8fyg1ByifgAvV4jDhzY0Iu0jVpGhHw4WVLjajKktLT0rbOg25HmD/rULz+vh3VO6aNOHJF2qfqUlKu1rBTa5zgJ6zpJuZuY5qywuPb0YpgA3JkgmL7re1bYVjGH9qDyv1Z5hdNhYsAXsvKg25anL7tmXz06do8HKli20nSQ1w4kGR3GFHwG1GtJk7zeP9KRUxjzTisWF+Z3kaZZOXXfEJSYw04IJfJiOFtfGUkt9Cey3ITjpuS5IRrAh4fUfWzOLmtd5LQfNgeULb/Yr7YtdjWESBpaDu8PzChYSkGGXyAd4/Oi9HRiBl0i0aLb0EZZMnayfBnzuEY6Ujl9cZ2h7VFxtOjVjOSYDgIc9sZhB8kjdv3SeKskXsmXulRVw2HdqTo5tn1BZwAIseA8Nyk4erSbOVwvzJ3RF9AOGimytalQNEuIA4kwEHd8v32OX11naCz9bZ2gojNsUzWFFpJcW5g4CWet+QrFCZKuUziMUztD0rP1hvaHpXZYhSc7EXB7Rp1XPax0lhhwvY3H4H0KWuVKg1pJa0AuMuIABJ4niuqB1ewREQg5VahGjSfED3rn07/4Z9ZvxXPFOEiXVB9kOI9jSuILe3X17L/kUMsUduPkkmu/+GfWb8Vnp3/wz6zfio2Zvbr+q/wCRa5mjz6/q1PkUE6fT5JfTv/hn1m/FOmf/AAz6zVFYW9uv6tT5Fs3L2q/q1PlQafT5N8Q57mubkcMwIkPaCJESDxUbZuDNJoGRz3AQajnNLzymbDkumZvar8PJq/KmZnar+rW+VDreqr5JPTP/AIf9wTpn/wAP+5q4At7Vf0VflSWca/orfBSc6fT5OlfEVA1x6PQE+UOCo8I42cGdYHUuFwfKB/OoVu5rONe/Kt8FQY7BFpOQ1sus5aojkbLzevUk4zStI09Oou4vb3M1No9JSa51N1J5JHRuguEEj2i63bgmik14cATIy77OIsoNHBZ7k1j/ADRUygDmApmz8PTddxrWG7pvgvKUdUm3HnjwNLioRpN7c7HTAYMPNyBPHyvujRSdmPaCe/8AFVGLrUnMD6BqPbMZ+kcBIN9XT7Fyp7PrOb0gcQJMw57iPaOI3Jo0NKt1yHBTjblSZbHaQqteTTfTLXupw8QTEdZvEGdeSs9mYxrWQ9wbewJAPGIXncDs41DBfVf94geJEQvTYPZFNggAg74c4e4rd0WqebtIqkZ8yxwjobs7jGg+S17ueUtHpdE+CTUOgY3vlx9Aj3rP1JvGp/UqfMn1JvGp/UqfMvZ3Mnc8DH1UnyqjjyENHsGb2rZmDYDOVs9oiXek3WPqTeNT+pU+ZPqLeNT+rU+ZCL9TvlWZXD6m3i/+pU+ZR8ZshlRjmF1SD/8Ao8753kg9xTchKN7v+v8A0sEXLC0AxjWAkhoDQSZJgRc8V1UnIREQBERAR6oeT1XNA5sLvc4LGSr22f03f8izWwjXGTM6Wc4e4rn+rqfB3rv+ZQdpr9SNslXt0/6bv+RMlXt0/wCm7/kWv6tp8Heu/wCZYOzKfB3rv+ZNzrVHz/pG2Sr26f8ATd/yLOSr26f9N3/Itf1dT4H13/FP1dT4H13/ABTcjUv1I2yVe3T/AKbv+RZDanaZ6jvnWn6up9k+s74p+rqfZPrO+KC1+pHTLU7TPUPzoW1O0z1D860/V1Ps+13xT9XU+z7T8UItfqRl3SASXMtJPUdp66qxSq1TLnNjcMpgf3KVjNn0GscXANsRJJ32A1vfcqGjaQ5mRuh7bo/xHtvuXm9fOnFS+3xNWCKabjz+EdsbRfTMtc0bpAN+PnXCj0K1VjR5N7ixixgxdc6NANYGUw4MaSbkk3MkSd11Y4eo59MMDRFzJAJkknfpqvJuLk6ey4NNtRVpepVDDvcIaGNaDIa1sAk8ADxVjs3C1XNgubEyAWk34nrcl2ZUdQM5QRvkCed9ZXPA47IN58EjptNvnkSlJrupehpjqdSmQ5r2TxAdxv5yu8DWqvYHZqfqO+deXoYYAuFJroc81CCS65iQ2TYWAjReq2O4FluNwbEW3g3Gi9DoZf5nGH2mfPtBXVnbLV7VP1HfOsgVO0z1XfMpCL2THqI+Wr2meo751gtq9qn6jvnUlFFDUyNlq9qn6jvnTLV7VP1HfOpKJQ1EYNq9pnqO+dZip2meq75lIRSNRHipxZ6rvmULHDFZ6fRmlkz/ALQEEHLI0md2bheFaooolTp3SNUWyKSugiIhIREQBERAERYKAzKhVMZLi2kMzhYnzG/aPHkL92q4UBVql4qjo2NcQ0NN6g4l24ch6dysaVINADQABoAIA8FHJ20o87sj0cEJD3nO8aE6N45G+b7+JK2xGCa+5F+KkouZ44zWmStEa3dkEbOaBvJvExrHAKuwlQN3x4K/VfidmhxkR3Lzuq6OlF4lx4FuPJypM8/UxD8gbUe19ST1mCBBPVtxiFdbOwTXUxmFwTB3/mZShskA6Ac9T4WsrRjAAANAuOl6WcpueVbPwO8uVaVGBGpYBreJ5Wj2Bda2GDr3Dho4WcOXMcjIXZF6ePFDGqiqMzk3yRenLP3mn8QeT94eb33HMaLltfEFtPqNLnkjK0WmOsbyABAN598KesQrCCqbtZ0T0RMugHrAQamVrjLZAiCeEjWTHXB7RNQtHRubImTMCRmG4aCAeBIF7kWEIgKvAbRe+o5rqbgJs4ggAZGmLjrGS4EiwMC6yNqvv+xdYA756xdYDLqMsH+YgadZWcJCABZREAREQBERAf/Z"/>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1099554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5"/>
                                        </p:tgtEl>
                                        <p:attrNameLst>
                                          <p:attrName>r</p:attrName>
                                        </p:attrNameLst>
                                      </p:cBhvr>
                                    </p:animRot>
                                    <p:animRot by="-240000">
                                      <p:cBhvr>
                                        <p:cTn id="7" dur="200" fill="hold">
                                          <p:stCondLst>
                                            <p:cond delay="200"/>
                                          </p:stCondLst>
                                        </p:cTn>
                                        <p:tgtEl>
                                          <p:spTgt spid="5"/>
                                        </p:tgtEl>
                                        <p:attrNameLst>
                                          <p:attrName>r</p:attrName>
                                        </p:attrNameLst>
                                      </p:cBhvr>
                                    </p:animRot>
                                    <p:animRot by="240000">
                                      <p:cBhvr>
                                        <p:cTn id="8" dur="200" fill="hold">
                                          <p:stCondLst>
                                            <p:cond delay="400"/>
                                          </p:stCondLst>
                                        </p:cTn>
                                        <p:tgtEl>
                                          <p:spTgt spid="5"/>
                                        </p:tgtEl>
                                        <p:attrNameLst>
                                          <p:attrName>r</p:attrName>
                                        </p:attrNameLst>
                                      </p:cBhvr>
                                    </p:animRot>
                                    <p:animRot by="-240000">
                                      <p:cBhvr>
                                        <p:cTn id="9" dur="200" fill="hold">
                                          <p:stCondLst>
                                            <p:cond delay="600"/>
                                          </p:stCondLst>
                                        </p:cTn>
                                        <p:tgtEl>
                                          <p:spTgt spid="5"/>
                                        </p:tgtEl>
                                        <p:attrNameLst>
                                          <p:attrName>r</p:attrName>
                                        </p:attrNameLst>
                                      </p:cBhvr>
                                    </p:animRot>
                                    <p:animRot by="120000">
                                      <p:cBhvr>
                                        <p:cTn id="10" dur="200" fill="hold">
                                          <p:stCondLst>
                                            <p:cond delay="800"/>
                                          </p:stCondLst>
                                        </p:cTn>
                                        <p:tgtEl>
                                          <p:spTgt spid="5"/>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4098"/>
                                        </p:tgtEl>
                                        <p:attrNameLst>
                                          <p:attrName>style.visibility</p:attrName>
                                        </p:attrNameLst>
                                      </p:cBhvr>
                                      <p:to>
                                        <p:strVal val="visible"/>
                                      </p:to>
                                    </p:set>
                                    <p:anim calcmode="lin" valueType="num">
                                      <p:cBhvr>
                                        <p:cTn id="15" dur="3000" fill="hold"/>
                                        <p:tgtEl>
                                          <p:spTgt spid="4098"/>
                                        </p:tgtEl>
                                        <p:attrNameLst>
                                          <p:attrName>ppt_w</p:attrName>
                                        </p:attrNameLst>
                                      </p:cBhvr>
                                      <p:tavLst>
                                        <p:tav tm="0">
                                          <p:val>
                                            <p:fltVal val="0"/>
                                          </p:val>
                                        </p:tav>
                                        <p:tav tm="100000">
                                          <p:val>
                                            <p:strVal val="#ppt_w"/>
                                          </p:val>
                                        </p:tav>
                                      </p:tavLst>
                                    </p:anim>
                                    <p:anim calcmode="lin" valueType="num">
                                      <p:cBhvr>
                                        <p:cTn id="16" dur="3000" fill="hold"/>
                                        <p:tgtEl>
                                          <p:spTgt spid="4098"/>
                                        </p:tgtEl>
                                        <p:attrNameLst>
                                          <p:attrName>ppt_h</p:attrName>
                                        </p:attrNameLst>
                                      </p:cBhvr>
                                      <p:tavLst>
                                        <p:tav tm="0">
                                          <p:val>
                                            <p:fltVal val="0"/>
                                          </p:val>
                                        </p:tav>
                                        <p:tav tm="100000">
                                          <p:val>
                                            <p:strVal val="#ppt_h"/>
                                          </p:val>
                                        </p:tav>
                                      </p:tavLst>
                                    </p:anim>
                                    <p:animEffect transition="in" filter="fade">
                                      <p:cBhvr>
                                        <p:cTn id="17" dur="3000"/>
                                        <p:tgtEl>
                                          <p:spTgt spid="4098"/>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870">
                                          <p:stCondLst>
                                            <p:cond delay="0"/>
                                          </p:stCondLst>
                                        </p:cTn>
                                        <p:tgtEl>
                                          <p:spTgt spid="6"/>
                                        </p:tgtEl>
                                      </p:cBhvr>
                                    </p:animEffect>
                                    <p:anim calcmode="lin" valueType="num">
                                      <p:cBhvr>
                                        <p:cTn id="23" dur="2733"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4" dur="996"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5" dur="996" tmFilter="0, 0; 0.125,0.2665; 0.25,0.4; 0.375,0.465; 0.5,0.5;  0.625,0.535; 0.75,0.6; 0.875,0.7335; 1,1">
                                          <p:stCondLst>
                                            <p:cond delay="996"/>
                                          </p:stCondLst>
                                        </p:cTn>
                                        <p:tgtEl>
                                          <p:spTgt spid="6"/>
                                        </p:tgtEl>
                                        <p:attrNameLst>
                                          <p:attrName>ppt_y</p:attrName>
                                        </p:attrNameLst>
                                      </p:cBhvr>
                                      <p:tavLst>
                                        <p:tav tm="0" fmla="#ppt_y-sin(pi*$)/9">
                                          <p:val>
                                            <p:fltVal val="0"/>
                                          </p:val>
                                        </p:tav>
                                        <p:tav tm="100000">
                                          <p:val>
                                            <p:fltVal val="1"/>
                                          </p:val>
                                        </p:tav>
                                      </p:tavLst>
                                    </p:anim>
                                    <p:anim calcmode="lin" valueType="num">
                                      <p:cBhvr>
                                        <p:cTn id="26" dur="498" tmFilter="0, 0; 0.125,0.2665; 0.25,0.4; 0.375,0.465; 0.5,0.5;  0.625,0.535; 0.75,0.6; 0.875,0.7335; 1,1">
                                          <p:stCondLst>
                                            <p:cond delay="1986"/>
                                          </p:stCondLst>
                                        </p:cTn>
                                        <p:tgtEl>
                                          <p:spTgt spid="6"/>
                                        </p:tgtEl>
                                        <p:attrNameLst>
                                          <p:attrName>ppt_y</p:attrName>
                                        </p:attrNameLst>
                                      </p:cBhvr>
                                      <p:tavLst>
                                        <p:tav tm="0" fmla="#ppt_y-sin(pi*$)/27">
                                          <p:val>
                                            <p:fltVal val="0"/>
                                          </p:val>
                                        </p:tav>
                                        <p:tav tm="100000">
                                          <p:val>
                                            <p:fltVal val="1"/>
                                          </p:val>
                                        </p:tav>
                                      </p:tavLst>
                                    </p:anim>
                                    <p:anim calcmode="lin" valueType="num">
                                      <p:cBhvr>
                                        <p:cTn id="27" dur="246" tmFilter="0, 0; 0.125,0.2665; 0.25,0.4; 0.375,0.465; 0.5,0.5;  0.625,0.535; 0.75,0.6; 0.875,0.7335; 1,1">
                                          <p:stCondLst>
                                            <p:cond delay="2484"/>
                                          </p:stCondLst>
                                        </p:cTn>
                                        <p:tgtEl>
                                          <p:spTgt spid="6"/>
                                        </p:tgtEl>
                                        <p:attrNameLst>
                                          <p:attrName>ppt_y</p:attrName>
                                        </p:attrNameLst>
                                      </p:cBhvr>
                                      <p:tavLst>
                                        <p:tav tm="0" fmla="#ppt_y-sin(pi*$)/81">
                                          <p:val>
                                            <p:fltVal val="0"/>
                                          </p:val>
                                        </p:tav>
                                        <p:tav tm="100000">
                                          <p:val>
                                            <p:fltVal val="1"/>
                                          </p:val>
                                        </p:tav>
                                      </p:tavLst>
                                    </p:anim>
                                    <p:animScale>
                                      <p:cBhvr>
                                        <p:cTn id="28" dur="39">
                                          <p:stCondLst>
                                            <p:cond delay="975"/>
                                          </p:stCondLst>
                                        </p:cTn>
                                        <p:tgtEl>
                                          <p:spTgt spid="6"/>
                                        </p:tgtEl>
                                      </p:cBhvr>
                                      <p:to x="100000" y="60000"/>
                                    </p:animScale>
                                    <p:animScale>
                                      <p:cBhvr>
                                        <p:cTn id="29" dur="249" decel="50000">
                                          <p:stCondLst>
                                            <p:cond delay="1014"/>
                                          </p:stCondLst>
                                        </p:cTn>
                                        <p:tgtEl>
                                          <p:spTgt spid="6"/>
                                        </p:tgtEl>
                                      </p:cBhvr>
                                      <p:to x="100000" y="100000"/>
                                    </p:animScale>
                                    <p:animScale>
                                      <p:cBhvr>
                                        <p:cTn id="30" dur="39">
                                          <p:stCondLst>
                                            <p:cond delay="1968"/>
                                          </p:stCondLst>
                                        </p:cTn>
                                        <p:tgtEl>
                                          <p:spTgt spid="6"/>
                                        </p:tgtEl>
                                      </p:cBhvr>
                                      <p:to x="100000" y="80000"/>
                                    </p:animScale>
                                    <p:animScale>
                                      <p:cBhvr>
                                        <p:cTn id="31" dur="249" decel="50000">
                                          <p:stCondLst>
                                            <p:cond delay="2007"/>
                                          </p:stCondLst>
                                        </p:cTn>
                                        <p:tgtEl>
                                          <p:spTgt spid="6"/>
                                        </p:tgtEl>
                                      </p:cBhvr>
                                      <p:to x="100000" y="100000"/>
                                    </p:animScale>
                                    <p:animScale>
                                      <p:cBhvr>
                                        <p:cTn id="32" dur="39">
                                          <p:stCondLst>
                                            <p:cond delay="2463"/>
                                          </p:stCondLst>
                                        </p:cTn>
                                        <p:tgtEl>
                                          <p:spTgt spid="6"/>
                                        </p:tgtEl>
                                      </p:cBhvr>
                                      <p:to x="100000" y="90000"/>
                                    </p:animScale>
                                    <p:animScale>
                                      <p:cBhvr>
                                        <p:cTn id="33" dur="249" decel="50000">
                                          <p:stCondLst>
                                            <p:cond delay="2502"/>
                                          </p:stCondLst>
                                        </p:cTn>
                                        <p:tgtEl>
                                          <p:spTgt spid="6"/>
                                        </p:tgtEl>
                                      </p:cBhvr>
                                      <p:to x="100000" y="100000"/>
                                    </p:animScale>
                                    <p:animScale>
                                      <p:cBhvr>
                                        <p:cTn id="34" dur="39">
                                          <p:stCondLst>
                                            <p:cond delay="2712"/>
                                          </p:stCondLst>
                                        </p:cTn>
                                        <p:tgtEl>
                                          <p:spTgt spid="6"/>
                                        </p:tgtEl>
                                      </p:cBhvr>
                                      <p:to x="100000" y="95000"/>
                                    </p:animScale>
                                    <p:animScale>
                                      <p:cBhvr>
                                        <p:cTn id="35" dur="249" decel="50000">
                                          <p:stCondLst>
                                            <p:cond delay="2751"/>
                                          </p:stCondLst>
                                        </p:cTn>
                                        <p:tgtEl>
                                          <p:spTgt spid="6"/>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21" presetClass="entr" presetSubtype="8"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wheel(8)">
                                      <p:cBhvr>
                                        <p:cTn id="40" dur="30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42" fill="hold" nodeType="clickEffect">
                                  <p:stCondLst>
                                    <p:cond delay="0"/>
                                  </p:stCondLst>
                                  <p:childTnLst>
                                    <p:set>
                                      <p:cBhvr>
                                        <p:cTn id="44" dur="1" fill="hold">
                                          <p:stCondLst>
                                            <p:cond delay="0"/>
                                          </p:stCondLst>
                                        </p:cTn>
                                        <p:tgtEl>
                                          <p:spTgt spid="4100"/>
                                        </p:tgtEl>
                                        <p:attrNameLst>
                                          <p:attrName>style.visibility</p:attrName>
                                        </p:attrNameLst>
                                      </p:cBhvr>
                                      <p:to>
                                        <p:strVal val="visible"/>
                                      </p:to>
                                    </p:set>
                                    <p:animEffect transition="in" filter="barn(outHorizontal)">
                                      <p:cBhvr>
                                        <p:cTn id="45" dur="30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1916832"/>
            <a:ext cx="8820472" cy="3170099"/>
          </a:xfrm>
          <a:prstGeom prst="rect">
            <a:avLst/>
          </a:prstGeom>
        </p:spPr>
        <p:txBody>
          <a:bodyPr wrap="square">
            <a:spAutoFit/>
          </a:bodyPr>
          <a:lstStyle/>
          <a:p>
            <a:r>
              <a:rPr lang="es-MX" sz="2000" dirty="0"/>
              <a:t>El átomo tiene una zona central o </a:t>
            </a:r>
            <a:r>
              <a:rPr lang="es-MX" sz="2000" b="1" dirty="0"/>
              <a:t>núcleo </a:t>
            </a:r>
            <a:r>
              <a:rPr lang="es-MX" sz="2000" dirty="0"/>
              <a:t>donde </a:t>
            </a:r>
            <a:r>
              <a:rPr lang="es-MX" sz="2000" dirty="0" smtClean="0"/>
              <a:t>se  encuentra </a:t>
            </a:r>
            <a:r>
              <a:rPr lang="es-MX" sz="2000" dirty="0"/>
              <a:t>la carga total positiva (la de los protones) </a:t>
            </a:r>
            <a:r>
              <a:rPr lang="es-MX" sz="2000" dirty="0" smtClean="0"/>
              <a:t>y la </a:t>
            </a:r>
            <a:r>
              <a:rPr lang="es-MX" sz="2000" dirty="0"/>
              <a:t>mayor parte de la masa del átomo, aportada </a:t>
            </a:r>
            <a:r>
              <a:rPr lang="es-MX" sz="2000" dirty="0" smtClean="0"/>
              <a:t>por los </a:t>
            </a:r>
            <a:r>
              <a:rPr lang="es-MX" sz="2000" dirty="0"/>
              <a:t>protones y neutrones. </a:t>
            </a:r>
            <a:endParaRPr lang="es-MX" sz="2000" dirty="0" smtClean="0"/>
          </a:p>
          <a:p>
            <a:endParaRPr lang="es-MX" sz="2000" dirty="0"/>
          </a:p>
          <a:p>
            <a:r>
              <a:rPr lang="es-MX" sz="2000" dirty="0" smtClean="0"/>
              <a:t>Además </a:t>
            </a:r>
            <a:r>
              <a:rPr lang="es-MX" sz="2000" dirty="0"/>
              <a:t>presenta una </a:t>
            </a:r>
            <a:r>
              <a:rPr lang="es-MX" sz="2000" dirty="0" smtClean="0"/>
              <a:t>zona externa </a:t>
            </a:r>
            <a:r>
              <a:rPr lang="es-MX" sz="2000" dirty="0"/>
              <a:t>o </a:t>
            </a:r>
            <a:r>
              <a:rPr lang="es-MX" sz="2000" b="1" dirty="0"/>
              <a:t>corteza </a:t>
            </a:r>
            <a:r>
              <a:rPr lang="es-MX" sz="2000" dirty="0"/>
              <a:t>donde se hallan los electrones, </a:t>
            </a:r>
            <a:r>
              <a:rPr lang="es-MX" sz="2000" dirty="0" smtClean="0"/>
              <a:t>que  giran </a:t>
            </a:r>
            <a:r>
              <a:rPr lang="es-MX" sz="2000" dirty="0"/>
              <a:t>alrededor del núcleo. (Realmente, las </a:t>
            </a:r>
            <a:r>
              <a:rPr lang="es-MX" sz="2000" dirty="0" smtClean="0"/>
              <a:t>partículas del </a:t>
            </a:r>
            <a:r>
              <a:rPr lang="es-MX" sz="2000" dirty="0"/>
              <a:t>núcleo (protones y neutrones) se </a:t>
            </a:r>
            <a:r>
              <a:rPr lang="es-MX" sz="2000" dirty="0" smtClean="0"/>
              <a:t>descubrieron después </a:t>
            </a:r>
            <a:r>
              <a:rPr lang="es-MX" sz="2000" dirty="0"/>
              <a:t>de que Rutherford estableciera su </a:t>
            </a:r>
            <a:r>
              <a:rPr lang="es-MX" sz="2000" dirty="0" smtClean="0"/>
              <a:t>modelo)</a:t>
            </a:r>
          </a:p>
          <a:p>
            <a:endParaRPr lang="es-MX" sz="2000" dirty="0"/>
          </a:p>
          <a:p>
            <a:r>
              <a:rPr lang="es-MX" sz="2000" dirty="0" smtClean="0"/>
              <a:t>El experimento </a:t>
            </a:r>
            <a:r>
              <a:rPr lang="es-MX" sz="2000" dirty="0"/>
              <a:t>de Rutherford sólo informaba de </a:t>
            </a:r>
            <a:r>
              <a:rPr lang="es-MX" sz="2000" dirty="0" smtClean="0"/>
              <a:t>un núcleo </a:t>
            </a:r>
            <a:r>
              <a:rPr lang="es-MX" sz="2000" dirty="0"/>
              <a:t>pequeño y positivo, no aclaraba nada </a:t>
            </a:r>
            <a:r>
              <a:rPr lang="es-MX" sz="2000" dirty="0" smtClean="0"/>
              <a:t>más</a:t>
            </a:r>
            <a:r>
              <a:rPr lang="es-MX" sz="2000" dirty="0"/>
              <a:t>.</a:t>
            </a:r>
          </a:p>
        </p:txBody>
      </p:sp>
      <p:sp>
        <p:nvSpPr>
          <p:cNvPr id="5" name="1 Título"/>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s-MX" sz="3200" dirty="0" smtClean="0">
                <a:solidFill>
                  <a:schemeClr val="bg1"/>
                </a:solidFill>
              </a:rPr>
              <a:t>Teoría Atómica de </a:t>
            </a:r>
            <a:br>
              <a:rPr lang="es-MX" sz="3200" dirty="0" smtClean="0">
                <a:solidFill>
                  <a:schemeClr val="bg1"/>
                </a:solidFill>
              </a:rPr>
            </a:br>
            <a:r>
              <a:rPr lang="es-MX" sz="3200" dirty="0" smtClean="0">
                <a:solidFill>
                  <a:schemeClr val="bg1"/>
                </a:solidFill>
              </a:rPr>
              <a:t>Rutherford</a:t>
            </a:r>
            <a:endParaRPr lang="es-MX" sz="3200" dirty="0" smtClean="0">
              <a:solidFill>
                <a:schemeClr val="bg1"/>
              </a:solidFill>
            </a:endParaRPr>
          </a:p>
        </p:txBody>
      </p:sp>
      <p:sp>
        <p:nvSpPr>
          <p:cNvPr id="6" name="AutoShape 2" descr="http://ciam.ucol.mx/villa/materias/RMV/quimica%2007/segunda%20parcial/modelo%20atomico/MODELO%20DE%20RUTHERFORD_archivos/ruthmod.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86931"/>
            <a:ext cx="3286125" cy="17466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065" y="5042899"/>
            <a:ext cx="3995936" cy="1790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2716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0"/>
                                        <p:tgtEl>
                                          <p:spTgt spid="4"/>
                                        </p:tgtEl>
                                      </p:cBhvr>
                                    </p:animEffect>
                                    <p:anim calcmode="lin" valueType="num">
                                      <p:cBhvr>
                                        <p:cTn id="8" dur="3000" fill="hold"/>
                                        <p:tgtEl>
                                          <p:spTgt spid="4"/>
                                        </p:tgtEl>
                                        <p:attrNameLst>
                                          <p:attrName>ppt_x</p:attrName>
                                        </p:attrNameLst>
                                      </p:cBhvr>
                                      <p:tavLst>
                                        <p:tav tm="0">
                                          <p:val>
                                            <p:strVal val="#ppt_x"/>
                                          </p:val>
                                        </p:tav>
                                        <p:tav tm="100000">
                                          <p:val>
                                            <p:strVal val="#ppt_x"/>
                                          </p:val>
                                        </p:tav>
                                      </p:tavLst>
                                    </p:anim>
                                    <p:anim calcmode="lin" valueType="num">
                                      <p:cBhvr>
                                        <p:cTn id="9" dur="3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nodeType="clickEffect">
                                  <p:stCondLst>
                                    <p:cond delay="0"/>
                                  </p:stCondLst>
                                  <p:childTnLst>
                                    <p:set>
                                      <p:cBhvr>
                                        <p:cTn id="13" dur="1" fill="hold">
                                          <p:stCondLst>
                                            <p:cond delay="0"/>
                                          </p:stCondLst>
                                        </p:cTn>
                                        <p:tgtEl>
                                          <p:spTgt spid="5123"/>
                                        </p:tgtEl>
                                        <p:attrNameLst>
                                          <p:attrName>style.visibility</p:attrName>
                                        </p:attrNameLst>
                                      </p:cBhvr>
                                      <p:to>
                                        <p:strVal val="visible"/>
                                      </p:to>
                                    </p:set>
                                    <p:animEffect transition="in" filter="box(in)">
                                      <p:cBhvr>
                                        <p:cTn id="14" dur="3000"/>
                                        <p:tgtEl>
                                          <p:spTgt spid="5123"/>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5124"/>
                                        </p:tgtEl>
                                        <p:attrNameLst>
                                          <p:attrName>style.visibility</p:attrName>
                                        </p:attrNameLst>
                                      </p:cBhvr>
                                      <p:to>
                                        <p:strVal val="visible"/>
                                      </p:to>
                                    </p:set>
                                    <p:anim calcmode="lin" valueType="num">
                                      <p:cBhvr>
                                        <p:cTn id="19" dur="3000" fill="hold"/>
                                        <p:tgtEl>
                                          <p:spTgt spid="5124"/>
                                        </p:tgtEl>
                                        <p:attrNameLst>
                                          <p:attrName>ppt_w</p:attrName>
                                        </p:attrNameLst>
                                      </p:cBhvr>
                                      <p:tavLst>
                                        <p:tav tm="0">
                                          <p:val>
                                            <p:fltVal val="0"/>
                                          </p:val>
                                        </p:tav>
                                        <p:tav tm="100000">
                                          <p:val>
                                            <p:strVal val="#ppt_w"/>
                                          </p:val>
                                        </p:tav>
                                      </p:tavLst>
                                    </p:anim>
                                    <p:anim calcmode="lin" valueType="num">
                                      <p:cBhvr>
                                        <p:cTn id="20" dur="3000" fill="hold"/>
                                        <p:tgtEl>
                                          <p:spTgt spid="5124"/>
                                        </p:tgtEl>
                                        <p:attrNameLst>
                                          <p:attrName>ppt_h</p:attrName>
                                        </p:attrNameLst>
                                      </p:cBhvr>
                                      <p:tavLst>
                                        <p:tav tm="0">
                                          <p:val>
                                            <p:fltVal val="0"/>
                                          </p:val>
                                        </p:tav>
                                        <p:tav tm="100000">
                                          <p:val>
                                            <p:strVal val="#ppt_h"/>
                                          </p:val>
                                        </p:tav>
                                      </p:tavLst>
                                    </p:anim>
                                    <p:anim calcmode="lin" valueType="num">
                                      <p:cBhvr>
                                        <p:cTn id="21" dur="3000" fill="hold"/>
                                        <p:tgtEl>
                                          <p:spTgt spid="5124"/>
                                        </p:tgtEl>
                                        <p:attrNameLst>
                                          <p:attrName>style.rotation</p:attrName>
                                        </p:attrNameLst>
                                      </p:cBhvr>
                                      <p:tavLst>
                                        <p:tav tm="0">
                                          <p:val>
                                            <p:fltVal val="90"/>
                                          </p:val>
                                        </p:tav>
                                        <p:tav tm="100000">
                                          <p:val>
                                            <p:fltVal val="0"/>
                                          </p:val>
                                        </p:tav>
                                      </p:tavLst>
                                    </p:anim>
                                    <p:animEffect transition="in" filter="fade">
                                      <p:cBhvr>
                                        <p:cTn id="22" dur="30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s-MX" sz="3200" dirty="0" smtClean="0">
                <a:solidFill>
                  <a:schemeClr val="bg1"/>
                </a:solidFill>
              </a:rPr>
              <a:t>Teoría Atómica de</a:t>
            </a:r>
            <a:br>
              <a:rPr lang="es-MX" sz="3200" dirty="0" smtClean="0">
                <a:solidFill>
                  <a:schemeClr val="bg1"/>
                </a:solidFill>
              </a:rPr>
            </a:br>
            <a:r>
              <a:rPr lang="es-MX" sz="3200" dirty="0" smtClean="0">
                <a:solidFill>
                  <a:schemeClr val="bg1"/>
                </a:solidFill>
              </a:rPr>
              <a:t>Bohr</a:t>
            </a:r>
            <a:endParaRPr lang="es-MX" sz="3200" dirty="0" smtClean="0">
              <a:solidFill>
                <a:schemeClr val="bg1"/>
              </a:solidFill>
            </a:endParaRPr>
          </a:p>
        </p:txBody>
      </p:sp>
      <p:sp>
        <p:nvSpPr>
          <p:cNvPr id="5" name="AutoShape 2" descr="http://ciam.ucol.mx/villa/materias/RMV/quimica%2007/segunda%20parcial/modelo%20atomico/MODELO%20DE%20RUTHERFORD_archivos/ruthmod.gif"/>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5 Rectángulo"/>
          <p:cNvSpPr/>
          <p:nvPr/>
        </p:nvSpPr>
        <p:spPr>
          <a:xfrm>
            <a:off x="4716016" y="1484784"/>
            <a:ext cx="4427984" cy="2308324"/>
          </a:xfrm>
          <a:prstGeom prst="rect">
            <a:avLst/>
          </a:prstGeom>
        </p:spPr>
        <p:txBody>
          <a:bodyPr wrap="square">
            <a:spAutoFit/>
          </a:bodyPr>
          <a:lstStyle/>
          <a:p>
            <a:pPr algn="just"/>
            <a:endParaRPr lang="es-MX" dirty="0"/>
          </a:p>
          <a:p>
            <a:pPr algn="just"/>
            <a:r>
              <a:rPr lang="es-MX" dirty="0"/>
              <a:t> 1913 el físico danés Niels Bohr (</a:t>
            </a:r>
            <a:r>
              <a:rPr lang="es-MX" dirty="0" smtClean="0"/>
              <a:t>1885-1962</a:t>
            </a:r>
            <a:r>
              <a:rPr lang="es-MX" dirty="0"/>
              <a:t>), tomando como base, el conocimiento que se tenía hasta entonces sobre espectros electromagnéticos, la teoría cuántica y el efecto fotoeléctrico, elaboró un conjunto de postulados que explican el comportamiento de los electrones dentro de un </a:t>
            </a:r>
            <a:r>
              <a:rPr lang="es-MX" dirty="0" smtClean="0"/>
              <a:t>átomo.</a:t>
            </a:r>
            <a:endParaRPr lang="es-MX" dirty="0"/>
          </a:p>
        </p:txBody>
      </p:sp>
      <p:sp>
        <p:nvSpPr>
          <p:cNvPr id="8" name="AutoShape 4" descr="http://fejer.ucol.mx/ih/wordpress/wp-content/uploads/2012/12/NielsBohr.jp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9" name="AutoShape 6" descr="http://fejer.ucol.mx/ih/wordpress/wp-content/uploads/2012/12/NielsBohr.jp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0" name="AutoShape 8" descr="http://fejer.ucol.mx/ih/wordpress/wp-content/uploads/2012/12/NielsBohr.jpg"/>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10" descr="http://farm4.staticflickr.com/3175/2364902222_c025877333_m.jpg"/>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2413361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Título"/>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s-MX" sz="3200" dirty="0" smtClean="0">
                <a:solidFill>
                  <a:schemeClr val="bg1"/>
                </a:solidFill>
              </a:rPr>
              <a:t>Teoría Atómica de</a:t>
            </a:r>
            <a:br>
              <a:rPr lang="es-MX" sz="3200" dirty="0" smtClean="0">
                <a:solidFill>
                  <a:schemeClr val="bg1"/>
                </a:solidFill>
              </a:rPr>
            </a:br>
            <a:r>
              <a:rPr lang="es-MX" sz="3200" dirty="0" smtClean="0">
                <a:solidFill>
                  <a:schemeClr val="bg1"/>
                </a:solidFill>
              </a:rPr>
              <a:t>Bohr</a:t>
            </a:r>
            <a:endParaRPr lang="es-MX" sz="3200" dirty="0" smtClean="0">
              <a:solidFill>
                <a:schemeClr val="bg1"/>
              </a:solidFill>
            </a:endParaRPr>
          </a:p>
        </p:txBody>
      </p:sp>
      <p:sp>
        <p:nvSpPr>
          <p:cNvPr id="8" name="7 Rectángulo"/>
          <p:cNvSpPr/>
          <p:nvPr/>
        </p:nvSpPr>
        <p:spPr>
          <a:xfrm>
            <a:off x="0" y="1844824"/>
            <a:ext cx="8532440" cy="646331"/>
          </a:xfrm>
          <a:prstGeom prst="rect">
            <a:avLst/>
          </a:prstGeom>
        </p:spPr>
        <p:txBody>
          <a:bodyPr wrap="square">
            <a:spAutoFit/>
          </a:bodyPr>
          <a:lstStyle/>
          <a:p>
            <a:endParaRPr lang="es-MX" dirty="0"/>
          </a:p>
          <a:p>
            <a:r>
              <a:rPr lang="es-MX" dirty="0"/>
              <a:t> </a:t>
            </a:r>
            <a:r>
              <a:rPr lang="es-MX" b="1" dirty="0"/>
              <a:t>1.- Los electrones se mueven alrededor del núcleo en </a:t>
            </a:r>
            <a:r>
              <a:rPr lang="es-MX" b="1" dirty="0" smtClean="0"/>
              <a:t>órbitas circulares </a:t>
            </a:r>
            <a:r>
              <a:rPr lang="es-MX" b="1" dirty="0"/>
              <a:t>estables. </a:t>
            </a:r>
            <a:endParaRPr lang="es-MX" dirty="0"/>
          </a:p>
        </p:txBody>
      </p:sp>
      <p:sp>
        <p:nvSpPr>
          <p:cNvPr id="9" name="8 Rectángulo"/>
          <p:cNvSpPr/>
          <p:nvPr/>
        </p:nvSpPr>
        <p:spPr>
          <a:xfrm>
            <a:off x="251520" y="2413338"/>
            <a:ext cx="7488832" cy="1631216"/>
          </a:xfrm>
          <a:prstGeom prst="rect">
            <a:avLst/>
          </a:prstGeom>
        </p:spPr>
        <p:txBody>
          <a:bodyPr wrap="square">
            <a:spAutoFit/>
          </a:bodyPr>
          <a:lstStyle/>
          <a:p>
            <a:endParaRPr lang="es-MX" sz="2000" dirty="0"/>
          </a:p>
          <a:p>
            <a:r>
              <a:rPr lang="es-MX" sz="2000" dirty="0"/>
              <a:t> se concibe al átomo como un sistema planetario, donde el núcleo y los electrones, hacen las veces del sol y los planetas respectivamente; de ello, se deduce que mientras más grande sea la órbita, mayor es la energía que posee el electrón. </a:t>
            </a:r>
          </a:p>
        </p:txBody>
      </p:sp>
      <p:pic>
        <p:nvPicPr>
          <p:cNvPr id="9217"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149080"/>
            <a:ext cx="2592288" cy="27006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41906" y="4378980"/>
            <a:ext cx="2196892" cy="22408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0913326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3000" fill="hold"/>
                                        <p:tgtEl>
                                          <p:spTgt spid="9"/>
                                        </p:tgtEl>
                                        <p:attrNameLst>
                                          <p:attrName>ppt_x</p:attrName>
                                        </p:attrNameLst>
                                      </p:cBhvr>
                                      <p:tavLst>
                                        <p:tav tm="0">
                                          <p:val>
                                            <p:strVal val="#ppt_x"/>
                                          </p:val>
                                        </p:tav>
                                        <p:tav tm="100000">
                                          <p:val>
                                            <p:strVal val="#ppt_x"/>
                                          </p:val>
                                        </p:tav>
                                      </p:tavLst>
                                    </p:anim>
                                    <p:anim calcmode="lin" valueType="num">
                                      <p:cBhvr additive="base">
                                        <p:cTn id="13" dur="30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9217"/>
                                        </p:tgtEl>
                                        <p:attrNameLst>
                                          <p:attrName>style.visibility</p:attrName>
                                        </p:attrNameLst>
                                      </p:cBhvr>
                                      <p:to>
                                        <p:strVal val="visible"/>
                                      </p:to>
                                    </p:set>
                                    <p:animEffect transition="in" filter="fade">
                                      <p:cBhvr>
                                        <p:cTn id="18" dur="3000"/>
                                        <p:tgtEl>
                                          <p:spTgt spid="921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9218"/>
                                        </p:tgtEl>
                                        <p:attrNameLst>
                                          <p:attrName>style.visibility</p:attrName>
                                        </p:attrNameLst>
                                      </p:cBhvr>
                                      <p:to>
                                        <p:strVal val="visible"/>
                                      </p:to>
                                    </p:set>
                                    <p:animEffect transition="in" filter="fade">
                                      <p:cBhvr>
                                        <p:cTn id="23" dur="30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bwMode="auto">
          <a:xfrm>
            <a:off x="395288" y="26035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s-MX" sz="3200" dirty="0" smtClean="0">
                <a:solidFill>
                  <a:schemeClr val="bg1"/>
                </a:solidFill>
              </a:rPr>
              <a:t>Teoría Atómica de</a:t>
            </a:r>
            <a:br>
              <a:rPr lang="es-MX" sz="3200" dirty="0" smtClean="0">
                <a:solidFill>
                  <a:schemeClr val="bg1"/>
                </a:solidFill>
              </a:rPr>
            </a:br>
            <a:r>
              <a:rPr lang="es-MX" sz="3200" dirty="0" smtClean="0">
                <a:solidFill>
                  <a:schemeClr val="bg1"/>
                </a:solidFill>
              </a:rPr>
              <a:t>Bohr</a:t>
            </a:r>
            <a:endParaRPr lang="es-MX" sz="3200" dirty="0" smtClean="0">
              <a:solidFill>
                <a:schemeClr val="bg1"/>
              </a:solidFill>
            </a:endParaRPr>
          </a:p>
        </p:txBody>
      </p:sp>
      <p:sp>
        <p:nvSpPr>
          <p:cNvPr id="6" name="5 Rectángulo"/>
          <p:cNvSpPr/>
          <p:nvPr/>
        </p:nvSpPr>
        <p:spPr>
          <a:xfrm>
            <a:off x="107504" y="1844824"/>
            <a:ext cx="8640960" cy="923330"/>
          </a:xfrm>
          <a:prstGeom prst="rect">
            <a:avLst/>
          </a:prstGeom>
        </p:spPr>
        <p:txBody>
          <a:bodyPr wrap="square">
            <a:spAutoFit/>
          </a:bodyPr>
          <a:lstStyle/>
          <a:p>
            <a:r>
              <a:rPr lang="es-MX" b="1" dirty="0" smtClean="0"/>
              <a:t>2</a:t>
            </a:r>
            <a:r>
              <a:rPr lang="es-MX" b="1" dirty="0"/>
              <a:t>.- Sólo son permitidas aquellas órbitas en las cuales el momento angular del electrón es un múltiplo entero de </a:t>
            </a:r>
            <a:r>
              <a:rPr lang="es-MX" b="1" dirty="0" smtClean="0"/>
              <a:t>2πh, donde </a:t>
            </a:r>
            <a:r>
              <a:rPr lang="es-MX" b="1" dirty="0"/>
              <a:t>n es un número entero que indica la órbita o nivel energético en el que se encuentra el electrón. </a:t>
            </a:r>
            <a:endParaRPr lang="es-MX" dirty="0"/>
          </a:p>
        </p:txBody>
      </p:sp>
      <p:sp>
        <p:nvSpPr>
          <p:cNvPr id="7" name="6 Rectángulo"/>
          <p:cNvSpPr/>
          <p:nvPr/>
        </p:nvSpPr>
        <p:spPr>
          <a:xfrm>
            <a:off x="10790" y="2822113"/>
            <a:ext cx="8568952" cy="1477328"/>
          </a:xfrm>
          <a:prstGeom prst="rect">
            <a:avLst/>
          </a:prstGeom>
        </p:spPr>
        <p:txBody>
          <a:bodyPr wrap="square">
            <a:spAutoFit/>
          </a:bodyPr>
          <a:lstStyle/>
          <a:p>
            <a:endParaRPr lang="es-MX" dirty="0"/>
          </a:p>
          <a:p>
            <a:r>
              <a:rPr lang="es-MX" dirty="0"/>
              <a:t> Esto implicaría que un electrón, en una órbita, </a:t>
            </a:r>
            <a:r>
              <a:rPr lang="es-MX" b="1" dirty="0"/>
              <a:t>n</a:t>
            </a:r>
            <a:r>
              <a:rPr lang="es-MX" dirty="0"/>
              <a:t>, tendría un momento angular constante; es decir, su energía sería constante, por lo cual no existiría pérdida de energía; además, también implicaría que el momento angular estaría cuantizado, ya que los valores de </a:t>
            </a:r>
            <a:r>
              <a:rPr lang="es-MX" b="1" dirty="0"/>
              <a:t>n</a:t>
            </a:r>
            <a:r>
              <a:rPr lang="es-MX" dirty="0"/>
              <a:t>, solo pueden ser números enteros </a:t>
            </a:r>
          </a:p>
        </p:txBody>
      </p:sp>
    </p:spTree>
    <p:extLst>
      <p:ext uri="{BB962C8B-B14F-4D97-AF65-F5344CB8AC3E}">
        <p14:creationId xmlns:p14="http://schemas.microsoft.com/office/powerpoint/2010/main" val="867845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3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theme/theme1.xml><?xml version="1.0" encoding="utf-8"?>
<a:theme xmlns:a="http://schemas.openxmlformats.org/drawingml/2006/main" name="MPLANTILL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MPLANTILLA</Template>
  <TotalTime>83</TotalTime>
  <Words>687</Words>
  <Application>Microsoft Office PowerPoint</Application>
  <PresentationFormat>Presentación en pantalla (4:3)</PresentationFormat>
  <Paragraphs>50</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MPLANTILLA</vt:lpstr>
      <vt:lpstr>Presentación de PowerPoint</vt:lpstr>
      <vt:lpstr>Teoría Atómica de  Dalton.</vt:lpstr>
      <vt:lpstr>Teoria Atomica de  Dalton:</vt:lpstr>
      <vt:lpstr>Modelo Atómico de  Thomson:</vt:lpstr>
      <vt:lpstr>Teoría Atómica de  Rutherford</vt:lpstr>
      <vt:lpstr>Teoría Atómica de  Rutherford</vt:lpstr>
      <vt:lpstr>Teoría Atómica de Bohr</vt:lpstr>
      <vt:lpstr>Teoría Atómica de Bohr</vt:lpstr>
      <vt:lpstr>Teoría Atómica de Bohr</vt:lpstr>
      <vt:lpstr>Clasificación y  diferenciación de células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Alexandra</dc:creator>
  <cp:lastModifiedBy>Alexandra</cp:lastModifiedBy>
  <cp:revision>10</cp:revision>
  <dcterms:created xsi:type="dcterms:W3CDTF">2013-08-29T01:07:59Z</dcterms:created>
  <dcterms:modified xsi:type="dcterms:W3CDTF">2013-08-29T02:31:52Z</dcterms:modified>
</cp:coreProperties>
</file>