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43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29AC6C4-6E27-4CC7-A1E8-910A49C6A998}" type="datetimeFigureOut">
              <a:rPr lang="es-MX" smtClean="0"/>
              <a:t>12/04/2014</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BA5E5B4A-9632-4E63-B1A7-04CBE0C5F2A9}" type="slidenum">
              <a:rPr lang="es-MX" smtClean="0"/>
              <a:t>‹Nº›</a:t>
            </a:fld>
            <a:endParaRPr lang="es-MX" dirty="0"/>
          </a:p>
        </p:txBody>
      </p:sp>
    </p:spTree>
    <p:extLst>
      <p:ext uri="{BB962C8B-B14F-4D97-AF65-F5344CB8AC3E}">
        <p14:creationId xmlns:p14="http://schemas.microsoft.com/office/powerpoint/2010/main" val="161180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29AC6C4-6E27-4CC7-A1E8-910A49C6A998}" type="datetimeFigureOut">
              <a:rPr lang="es-MX" smtClean="0"/>
              <a:t>12/04/2014</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BA5E5B4A-9632-4E63-B1A7-04CBE0C5F2A9}" type="slidenum">
              <a:rPr lang="es-MX" smtClean="0"/>
              <a:t>‹Nº›</a:t>
            </a:fld>
            <a:endParaRPr lang="es-MX" dirty="0"/>
          </a:p>
        </p:txBody>
      </p:sp>
    </p:spTree>
    <p:extLst>
      <p:ext uri="{BB962C8B-B14F-4D97-AF65-F5344CB8AC3E}">
        <p14:creationId xmlns:p14="http://schemas.microsoft.com/office/powerpoint/2010/main" val="65439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29AC6C4-6E27-4CC7-A1E8-910A49C6A998}" type="datetimeFigureOut">
              <a:rPr lang="es-MX" smtClean="0"/>
              <a:t>12/04/2014</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BA5E5B4A-9632-4E63-B1A7-04CBE0C5F2A9}" type="slidenum">
              <a:rPr lang="es-MX" smtClean="0"/>
              <a:t>‹Nº›</a:t>
            </a:fld>
            <a:endParaRPr lang="es-MX" dirty="0"/>
          </a:p>
        </p:txBody>
      </p:sp>
    </p:spTree>
    <p:extLst>
      <p:ext uri="{BB962C8B-B14F-4D97-AF65-F5344CB8AC3E}">
        <p14:creationId xmlns:p14="http://schemas.microsoft.com/office/powerpoint/2010/main" val="3968732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29AC6C4-6E27-4CC7-A1E8-910A49C6A998}" type="datetimeFigureOut">
              <a:rPr lang="es-MX" smtClean="0"/>
              <a:t>12/04/2014</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BA5E5B4A-9632-4E63-B1A7-04CBE0C5F2A9}" type="slidenum">
              <a:rPr lang="es-MX" smtClean="0"/>
              <a:t>‹Nº›</a:t>
            </a:fld>
            <a:endParaRPr lang="es-MX" dirty="0"/>
          </a:p>
        </p:txBody>
      </p:sp>
    </p:spTree>
    <p:extLst>
      <p:ext uri="{BB962C8B-B14F-4D97-AF65-F5344CB8AC3E}">
        <p14:creationId xmlns:p14="http://schemas.microsoft.com/office/powerpoint/2010/main" val="373794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29AC6C4-6E27-4CC7-A1E8-910A49C6A998}" type="datetimeFigureOut">
              <a:rPr lang="es-MX" smtClean="0"/>
              <a:t>12/04/2014</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BA5E5B4A-9632-4E63-B1A7-04CBE0C5F2A9}" type="slidenum">
              <a:rPr lang="es-MX" smtClean="0"/>
              <a:t>‹Nº›</a:t>
            </a:fld>
            <a:endParaRPr lang="es-MX" dirty="0"/>
          </a:p>
        </p:txBody>
      </p:sp>
    </p:spTree>
    <p:extLst>
      <p:ext uri="{BB962C8B-B14F-4D97-AF65-F5344CB8AC3E}">
        <p14:creationId xmlns:p14="http://schemas.microsoft.com/office/powerpoint/2010/main" val="260034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29AC6C4-6E27-4CC7-A1E8-910A49C6A998}" type="datetimeFigureOut">
              <a:rPr lang="es-MX" smtClean="0"/>
              <a:t>12/04/2014</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BA5E5B4A-9632-4E63-B1A7-04CBE0C5F2A9}" type="slidenum">
              <a:rPr lang="es-MX" smtClean="0"/>
              <a:t>‹Nº›</a:t>
            </a:fld>
            <a:endParaRPr lang="es-MX" dirty="0"/>
          </a:p>
        </p:txBody>
      </p:sp>
    </p:spTree>
    <p:extLst>
      <p:ext uri="{BB962C8B-B14F-4D97-AF65-F5344CB8AC3E}">
        <p14:creationId xmlns:p14="http://schemas.microsoft.com/office/powerpoint/2010/main" val="4014887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29AC6C4-6E27-4CC7-A1E8-910A49C6A998}" type="datetimeFigureOut">
              <a:rPr lang="es-MX" smtClean="0"/>
              <a:t>12/04/2014</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BA5E5B4A-9632-4E63-B1A7-04CBE0C5F2A9}" type="slidenum">
              <a:rPr lang="es-MX" smtClean="0"/>
              <a:t>‹Nº›</a:t>
            </a:fld>
            <a:endParaRPr lang="es-MX" dirty="0"/>
          </a:p>
        </p:txBody>
      </p:sp>
    </p:spTree>
    <p:extLst>
      <p:ext uri="{BB962C8B-B14F-4D97-AF65-F5344CB8AC3E}">
        <p14:creationId xmlns:p14="http://schemas.microsoft.com/office/powerpoint/2010/main" val="157194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29AC6C4-6E27-4CC7-A1E8-910A49C6A998}" type="datetimeFigureOut">
              <a:rPr lang="es-MX" smtClean="0"/>
              <a:t>12/04/2014</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BA5E5B4A-9632-4E63-B1A7-04CBE0C5F2A9}" type="slidenum">
              <a:rPr lang="es-MX" smtClean="0"/>
              <a:t>‹Nº›</a:t>
            </a:fld>
            <a:endParaRPr lang="es-MX" dirty="0"/>
          </a:p>
        </p:txBody>
      </p:sp>
    </p:spTree>
    <p:extLst>
      <p:ext uri="{BB962C8B-B14F-4D97-AF65-F5344CB8AC3E}">
        <p14:creationId xmlns:p14="http://schemas.microsoft.com/office/powerpoint/2010/main" val="105456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29AC6C4-6E27-4CC7-A1E8-910A49C6A998}" type="datetimeFigureOut">
              <a:rPr lang="es-MX" smtClean="0"/>
              <a:t>12/04/2014</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BA5E5B4A-9632-4E63-B1A7-04CBE0C5F2A9}" type="slidenum">
              <a:rPr lang="es-MX" smtClean="0"/>
              <a:t>‹Nº›</a:t>
            </a:fld>
            <a:endParaRPr lang="es-MX" dirty="0"/>
          </a:p>
        </p:txBody>
      </p:sp>
    </p:spTree>
    <p:extLst>
      <p:ext uri="{BB962C8B-B14F-4D97-AF65-F5344CB8AC3E}">
        <p14:creationId xmlns:p14="http://schemas.microsoft.com/office/powerpoint/2010/main" val="3214440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29AC6C4-6E27-4CC7-A1E8-910A49C6A998}" type="datetimeFigureOut">
              <a:rPr lang="es-MX" smtClean="0"/>
              <a:t>12/04/2014</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BA5E5B4A-9632-4E63-B1A7-04CBE0C5F2A9}" type="slidenum">
              <a:rPr lang="es-MX" smtClean="0"/>
              <a:t>‹Nº›</a:t>
            </a:fld>
            <a:endParaRPr lang="es-MX" dirty="0"/>
          </a:p>
        </p:txBody>
      </p:sp>
    </p:spTree>
    <p:extLst>
      <p:ext uri="{BB962C8B-B14F-4D97-AF65-F5344CB8AC3E}">
        <p14:creationId xmlns:p14="http://schemas.microsoft.com/office/powerpoint/2010/main" val="28615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29AC6C4-6E27-4CC7-A1E8-910A49C6A998}" type="datetimeFigureOut">
              <a:rPr lang="es-MX" smtClean="0"/>
              <a:t>12/04/2014</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BA5E5B4A-9632-4E63-B1A7-04CBE0C5F2A9}" type="slidenum">
              <a:rPr lang="es-MX" smtClean="0"/>
              <a:t>‹Nº›</a:t>
            </a:fld>
            <a:endParaRPr lang="es-MX" dirty="0"/>
          </a:p>
        </p:txBody>
      </p:sp>
    </p:spTree>
    <p:extLst>
      <p:ext uri="{BB962C8B-B14F-4D97-AF65-F5344CB8AC3E}">
        <p14:creationId xmlns:p14="http://schemas.microsoft.com/office/powerpoint/2010/main" val="2964139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AC6C4-6E27-4CC7-A1E8-910A49C6A998}" type="datetimeFigureOut">
              <a:rPr lang="es-MX" smtClean="0"/>
              <a:t>12/04/2014</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E5B4A-9632-4E63-B1A7-04CBE0C5F2A9}" type="slidenum">
              <a:rPr lang="es-MX" smtClean="0"/>
              <a:t>‹Nº›</a:t>
            </a:fld>
            <a:endParaRPr lang="es-MX" dirty="0"/>
          </a:p>
        </p:txBody>
      </p:sp>
      <p:pic>
        <p:nvPicPr>
          <p:cNvPr id="1026" name="Picture 2" descr="https://pbs.twimg.com/profile_images/378800000724494581/ac8fa22c77c6a39140e2e6a26a8331b8.jpe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84950" y="25735"/>
            <a:ext cx="1459049" cy="14590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aginas.fisica.uson.mx/eff.2013/wp-content/uploads/2013/04/Logo_unach.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510990" cy="1484784"/>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userDrawn="1"/>
        </p:nvSpPr>
        <p:spPr>
          <a:xfrm>
            <a:off x="8100392" y="6597352"/>
            <a:ext cx="1043608" cy="2606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H.B.</a:t>
            </a:r>
            <a:endParaRPr lang="es-MX"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6774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qfbjuandiaz.mex.tl/imagesnew2/0/0/0/0/1/2/9/0/9/2/903514_499672146748542_314990792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0" y="1772816"/>
            <a:ext cx="9128530" cy="508518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1277888" y="2996952"/>
            <a:ext cx="6516216" cy="3384376"/>
          </a:xfrm>
        </p:spPr>
        <p:txBody>
          <a:bodyPr/>
          <a:lstStyle/>
          <a:p>
            <a:r>
              <a:rPr lang="es-MX" sz="2000" b="1" dirty="0" smtClean="0">
                <a:solidFill>
                  <a:srgbClr val="FF0000"/>
                </a:solidFill>
              </a:rPr>
              <a:t>Materia: Inducción a la carrera.</a:t>
            </a:r>
            <a:br>
              <a:rPr lang="es-MX" sz="2000" b="1" dirty="0" smtClean="0">
                <a:solidFill>
                  <a:srgbClr val="FF0000"/>
                </a:solidFill>
              </a:rPr>
            </a:br>
            <a:r>
              <a:rPr lang="es-MX" sz="2000" b="1" dirty="0">
                <a:solidFill>
                  <a:srgbClr val="FF0000"/>
                </a:solidFill>
              </a:rPr>
              <a:t/>
            </a:r>
            <a:br>
              <a:rPr lang="es-MX" sz="2000" b="1" dirty="0">
                <a:solidFill>
                  <a:srgbClr val="FF0000"/>
                </a:solidFill>
              </a:rPr>
            </a:br>
            <a:r>
              <a:rPr lang="es-MX" sz="2000" b="1" dirty="0" smtClean="0">
                <a:solidFill>
                  <a:srgbClr val="FF0000"/>
                </a:solidFill>
              </a:rPr>
              <a:t>Catedrático: Q.F.B. Carlos Chacón Zenteno.</a:t>
            </a:r>
            <a:br>
              <a:rPr lang="es-MX" sz="2000" b="1" dirty="0" smtClean="0">
                <a:solidFill>
                  <a:srgbClr val="FF0000"/>
                </a:solidFill>
              </a:rPr>
            </a:br>
            <a:r>
              <a:rPr lang="es-MX" sz="2000" b="1" dirty="0">
                <a:solidFill>
                  <a:srgbClr val="FF0000"/>
                </a:solidFill>
              </a:rPr>
              <a:t/>
            </a:r>
            <a:br>
              <a:rPr lang="es-MX" sz="2000" b="1" dirty="0">
                <a:solidFill>
                  <a:srgbClr val="FF0000"/>
                </a:solidFill>
              </a:rPr>
            </a:br>
            <a:r>
              <a:rPr lang="es-MX" sz="2000" b="1" dirty="0" smtClean="0">
                <a:solidFill>
                  <a:srgbClr val="FF0000"/>
                </a:solidFill>
              </a:rPr>
              <a:t>Integrante:</a:t>
            </a:r>
            <a:br>
              <a:rPr lang="es-MX" sz="2000" b="1" dirty="0" smtClean="0">
                <a:solidFill>
                  <a:srgbClr val="FF0000"/>
                </a:solidFill>
              </a:rPr>
            </a:br>
            <a:r>
              <a:rPr lang="es-MX" sz="2000" b="1" dirty="0" smtClean="0">
                <a:solidFill>
                  <a:srgbClr val="FF0000"/>
                </a:solidFill>
              </a:rPr>
              <a:t>Víctor Emmanuel Martínez Nandayapa.</a:t>
            </a:r>
            <a:br>
              <a:rPr lang="es-MX" sz="2000" b="1" dirty="0" smtClean="0">
                <a:solidFill>
                  <a:srgbClr val="FF0000"/>
                </a:solidFill>
              </a:rPr>
            </a:br>
            <a:r>
              <a:rPr lang="es-MX" sz="2000" b="1" dirty="0">
                <a:solidFill>
                  <a:srgbClr val="FF0000"/>
                </a:solidFill>
              </a:rPr>
              <a:t/>
            </a:r>
            <a:br>
              <a:rPr lang="es-MX" sz="2000" b="1" dirty="0">
                <a:solidFill>
                  <a:srgbClr val="FF0000"/>
                </a:solidFill>
              </a:rPr>
            </a:br>
            <a:r>
              <a:rPr lang="es-MX" sz="2000" b="1" dirty="0" smtClean="0">
                <a:solidFill>
                  <a:srgbClr val="FF0000"/>
                </a:solidFill>
              </a:rPr>
              <a:t>Primer semestre 1 “C”</a:t>
            </a:r>
            <a:br>
              <a:rPr lang="es-MX" sz="2000" b="1" dirty="0" smtClean="0">
                <a:solidFill>
                  <a:srgbClr val="FF0000"/>
                </a:solidFill>
              </a:rPr>
            </a:br>
            <a:r>
              <a:rPr lang="es-MX" sz="2000" b="1" dirty="0">
                <a:solidFill>
                  <a:srgbClr val="FF0000"/>
                </a:solidFill>
              </a:rPr>
              <a:t/>
            </a:r>
            <a:br>
              <a:rPr lang="es-MX" sz="2000" b="1" dirty="0">
                <a:solidFill>
                  <a:srgbClr val="FF0000"/>
                </a:solidFill>
              </a:rPr>
            </a:br>
            <a:r>
              <a:rPr lang="es-MX" sz="2000" b="1" dirty="0" smtClean="0">
                <a:solidFill>
                  <a:srgbClr val="FF0000"/>
                </a:solidFill>
              </a:rPr>
              <a:t>Unidad V. Campos de Acción y su Aplicación Profesional.</a:t>
            </a:r>
            <a:endParaRPr lang="es-MX" sz="2000" b="1" dirty="0">
              <a:solidFill>
                <a:srgbClr val="FF0000"/>
              </a:solidFill>
            </a:endParaRPr>
          </a:p>
        </p:txBody>
      </p:sp>
      <p:sp>
        <p:nvSpPr>
          <p:cNvPr id="4" name="1 Título"/>
          <p:cNvSpPr txBox="1">
            <a:spLocks/>
          </p:cNvSpPr>
          <p:nvPr/>
        </p:nvSpPr>
        <p:spPr>
          <a:xfrm>
            <a:off x="1475656" y="116632"/>
            <a:ext cx="6120680" cy="17555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000" dirty="0" smtClean="0"/>
              <a:t>Universidad Autónoma de Chiapas.</a:t>
            </a:r>
          </a:p>
          <a:p>
            <a:r>
              <a:rPr lang="es-MX" sz="2000" dirty="0" smtClean="0"/>
              <a:t>Facultad de Ciencias Químicas Campus IV</a:t>
            </a:r>
          </a:p>
          <a:p>
            <a:r>
              <a:rPr lang="es-MX" sz="2000" dirty="0" smtClean="0"/>
              <a:t>Extensión Ocozocoautla, Chiapas.</a:t>
            </a:r>
          </a:p>
          <a:p>
            <a:endParaRPr lang="es-MX" sz="2000" dirty="0"/>
          </a:p>
          <a:p>
            <a:r>
              <a:rPr lang="es-MX" sz="2000" dirty="0" smtClean="0"/>
              <a:t>Licenciatura en Químico Farmacobiologo.</a:t>
            </a:r>
            <a:endParaRPr lang="es-MX" sz="2000" dirty="0"/>
          </a:p>
        </p:txBody>
      </p:sp>
      <p:sp>
        <p:nvSpPr>
          <p:cNvPr id="5" name="AutoShape 4" descr="data:image/jpeg;base64,/9j/4AAQSkZJRgABAQAAAQABAAD/2wCEAAkGBxQQEBQUEhQUFRUXFxcXGBcWFRcYHBgYGBUWFxcUGBUcHCggGB8lHBcVITEhJSorLi8vFx8zODMsNygtLiwBCgoKDg0OGxAQGi8kICQtNCwsMjAsLS8sKy80LDQsLCwsLCwsLCw0LywsLCwsLSwsLCwsLCwsLCwsLCwsLCwsLP/AABEIAMIBAwMBIgACEQEDEQH/xAAcAAABBAMBAAAAAAAAAAAAAAAABAUGBwECAwj/xABIEAACAAQEAwUFBQQGCQUBAAABAgADBBEFEiExBkFREyJhcYEHMkKRoRRSscHRI2Jy8BUzgqKz4SQ0Q1ODkrLC0iZUc5PUFv/EABsBAQADAQEBAQAAAAAAAAAAAAABAgMEBQYH/8QAKxEAAgEEAQIFAwUBAAAAAAAAAAECAxESITEEQQUTIlFhcYHBMjOhsdEj/9oADAMBAAIRAxEAPwC7KmoWUjO7BVUXZibAAcyYiUj2lUTzcis5F7Zsun1N/pDL7bqqYZEmnQ5RMLM3K+TLYf3ifMCKgqqX7KysrDKFJNubbC/U3/CAPVEmarqGUhlIuCDcERvFPey7jnL+xnnuMbgn4DbX0P0i2KusWXJebcFURnJB5KpY6+kAIsb4kpqOwnzQrHUKLliOuUageJjrhGNyKtbyZgbqNiPG0ebsTM2sqpk6cbljcXOg0ve19hsB4AQu4YxybRzkysSy94+IvbKfMWiAelIIaKbiSmeUkwzUUMCQGYBtB3hbfSHVGBAINwRcEcwecSDaCCCACCCCACCCCACCCCACCCCACCCCACCCCACCCCACCCCACCCCACCCCACCCCACCCCAGDjHhpcQk5Ccrrco9r2JGoPgdPkIofibhCqpn/bqxA906FT4gjePS8MfGOHzaikZJGTtLqQHAsQCCV12uOf4bxAPMLz2ktmXfp56RIcA44mS56sbspUS5ku+kxTcFSOeh0PK0Y44wN5BzvTTpLHRhlzSz4rMFx6RG5NC8oCZlJBy2upAuwPd1GvTTrAD/invP9nJyAkL2g74XlcDTl9IR4WApJJux1JP4RxlVFgSx23MbYgCqoxuHsC1hpreysOo0+Y9YA7VtaUQX1AYEetgR+B9IvbgCv7XDKeYTshF/BWKj6AR5qmrOqyolS5j2GuVSRf0j0T7PqZpOHSpD6MJRuOjG5I+sSCRjEUvz84Vq1xcRHBHfGcQNNhtROX3pUma6/xKjFfraCBAOPvaXO+0NR4bbMpKTJ1gxzj3klg6d3mxuND0vDTS8JYtVKJhq6m51v200D076j5C0c/YzgCzpzTJguF663tYm/W5Zb+XjF6gRd60iiWWyi6vFMYwlWSfMebKdWQM5LFSVIDLN99WG4uSNIlPsqramqw+oWZOmPMOcI8x2JViuVSG3ABsdIsDFsNSpkvKmC6sLeXQjxG8NnCnDS0CsqNdW1tY6bk6km+8G00Emn8FL4nMxKmq0pZlfU9owQ37aZYZr2vr4RPKvAsUmYbKlJUzknpOLNM7Rs7yyraFg1yMzDQn4YjXtAQniOX/AAyfweLtl+6PIQl2Iits89YJNxOqqJkhK+pzyywP7aZqVYqbajoflEkbhXGuVbVes5v/ADhg4Q4gk0GKVMyoJVO0naqrOb9q+llBPP6RZC+1rDSQBMm3Og/0eb/4xaV76IjZrbIVw1MxEV1VRzKye8wSXQFprlVmOilWGuhGYajbWGnHji1JUS5D1lS0yYuZQs972uR1/dMXNTcMyPtZrJdw8yzMRrm7oA1Ow0G3SIH7SQf6dorf7kf4k2Kp7JaaQ/8Asm4rNbTGVNctOk2BZjdnXk5PM8j5RHvaVQYjImVNXLrJ6U4KFUSa4CgiXLygA6Etc7c4Q8SUL4Ji0uqkg9hNJYqNtf62X9cw9OkTX2pVSzMDnTEN1YSSD4GdLie9xfTXsRb2fUOJvMkVL1U+bJPvI0xitmXmGbWwN9t4efaT7RGo5n2SjAepIGdiMwlZvdXL8TkG4GwBBN72h59l8wHDZWuwF/8AkU/hFT8A0n9I4o82YSc7tNP/ABGJt6KCB006RC7tkttJL3F9FgGL4h+0eqqfSa6j5KyoPJYUTp2M4Me0aY86QPeE1jNW3iWJZfNWi7JUsKoVQAALADYDpGtTIWYjI4DKwIIOoIOhEMhj8lVexvHaipn1HbTpswGxAmOzhdWNlvtv9BEZ4xOJ0FSFmV1Raa8xkCzplgocW57AMB6RavCnBErDprvJY5WFspufLUnziBe3gH7ZQ2+5N/xJUSmsiGmok39ndHVypbiqmzJwYhleYxbewstySBpflvG/tHoZ8ynWZIqXplk55k1kYrdAhJvZhoLXiQ4L/q8r+ERCfbbixlUC06e/UuEsN+zSzTD5HuJ/xIqtss9Iq+TjGINT/aPttUE7QS/66ZzBObfbQj0i4fZ3RVUpHNRPeoR7Mju+Y200F2JA3PrDLh3CN8BnSbd9kzr1Ly+8LebBh5NCz2NYx29B2ZN2lHLr93dfobekS3dFYqz2WBBBBFTQIIIIA0mywwKsAQdwRcH0iK8TcNJMlspXPKO6/EnivUeES2MQBTsj2f0sphMBaaBqAx0B8Rzh3m00tgA8tGA1AZQbHqNI34nqWl1LiRZdTuCRcDU2uPihOK5StzYNzHL0iCRzpsoUBdhDjhk8o/gQR9Db6xBJuKzVmXlAFb65rj1ESnh+rM3MSLW9d/SIA+COmI0BqsPqZA3mSpqDzZCB9THBpgUXYgAbkmwHrDjgtUrAgHyNiL+RO/pEogqn2JYoJdTNp5hszC6g6d4aMvnoNPAxdUVtxvwK3atV0QAmk5mUad776kbHnDBJ43xqSBLaTJmHbNMlkn1KTFB+UaPe0ZxeOmWpxPjaUFJNqJh0RSQObudEQeJawhm9nnFj4jIvOlhJgGpQnK1tCwB1XW4sSdjrFa1OEYjjE5TVTMwU92XLACJyJAF1U/vMS3ntFr4Pgxw+jcSgGmiWSBYkFlU5EA3Iv6m5POKuyLJtv4K248f/ANRSxb4JX/S8XPL90eQjzzik6vqa1aubIQTVCDKoyp3AdCDMJ5nnE/quLsSXDZM6XIkNUdrkmgo+RUysQQO1BB9we8dzEy7FYPbIjwVhEmpxSpSYA4MybcEA2/audLg9Is8cAUWn7PbbRNP7sU/gkyvoqiZUSpEtprlic+qAsxY2VZgPM84kx48xqwPYUWvLI/8A+iJltkQatssfD8epxUGiQv2koAEFWtoFt39ie8IgftHe2N0em8kD+/Nhk4cqK411RVzJaic8t2RVBKGYqDIoTOWt3B8XXUQgxWvxCrqpdVPkS+1lKFRUBVCLse8DNJPvHYiCWyXK6Lm4uwMVtG8oWz2zSyeTgaeh29Ypylx5nwmqoJ5tMRpZUNuAJ6Z08wR/NotP2f47U1cp/tiS0mK2glggZSNL3dtbg8+mkQH2o8On7UKqRLuHJDgWHfGzeoHzHjEw9mJJ2yRKOCJhkSEy7ZUDL1HZr9YhfAJXDcW7KYwAYmWL6a3IQnzB+oiw+D6QzsPltYLMGnqFUFT6xHeLuFVqT2qqBOUWIPO2wNuY6xdWkjeUM4Jx5RascaqpWUjPMYKigsxOwA1JioaHi/E6SUEaUJttFzgvpy76sCfWGqvqMVxhwk45Jd9JUpSFvyJW5Zj/ABNl8oyx+THP4LC4G43evmzJcyUFszFGU/DclVdeTBbXINr8heIp7cFBraAH7sz/ABJUTjgXhQUErvf1hGvO197nmTYX8gOUVTxvOxCvqlM6nRRJaYsvIMpylwQXzOdbKvTeJjbIiV8S88G/1eX/AAiKZ4+mNieNmTLcgSFEoEC9nvmmEeJYon9iHhOMMVl0iZJFMZgmFSuVyFlZRkJtO94tm5+kRPhpqyknNOFOrzXfMzzNRcsWZrK4vqb+giI62JO+iUD2eYl/7+qHgKiYB6ATbCEXA+fCcXeknHRgovsCSoZT9SPMRclNUF5SuBYsua3mL2ig8WbEa+oSonyZMmbLCgdn3PdYsMwaYxJBJHKJi76YkrWaPQcZipRxji42Sht4o9/U/aIIriWyRbUEEEQWMRmMQQBGuJsGzlWlSyWJbMVPWx118IjU/CZq7rMX0H5iLKhp4orlp6Zpjg5AVzEC+UEhc1huASL+F4gFfPQt4+qr+QELMKLLMyIQufclbkW6C9r+Jv5RvMr5cwZpcxHXqrA/gYQ1HEdNT6zZqXGyg5n9FFzAkdsSmpTmW7sGZnCL2l2LO2iqgGinfYCHSmxJWtY2a23T1itaKum4tiUh0VllSXVlB+EBgxZraZ2sAByt5mJ3xJTBctRK0RzqPuvzBHLY6dQYEEsoa29g3of1hY8hW3VT5gGIfg1dnHjErop+dddxv+sSDuqgaAAeUbQQQBrkHQfKDKOgjaMQBjIOg+UGQdB8o2ggDUIOg+UHZjoPlG0EAaMLA2iL4jKzptexuR84lMwaHyiPgxrCOSaNqLs7nLBMREqyN/VnY/dJ/KHXFKDOM6e+P7w6efSGeqoO4ZiagE5h0/eH5wv4eqWKkN7i+6xP93xjCLlCWLN6qT/6w+5zwtbBmmACX0ZbnNzsIe5KrbugWO1rQjxWlLgMtzl+Hr4jxhHh1Z2eh9w/3T+kbNZbR59St69qw+RqUHQfKMgxmMy5rkHQfKDIOg+UbQQARrkHQfKNoIA17MdB8oI2ggAggggAggggAhBjaq0h1YAhhlIYXBB3BHMWvC+OFZSrORke+VgQbEg6i2hGogDzzX8KSJ0uZNlOVswAQrnvcXsGJFtCN7wUPBstVzF2c5QcoAUZrm6GxJOmXUW97wiwuKeHJOHUU0SA57Q3OYqSpXKBl0FhYmGrDBnkSWta8pR4kh5mp+cQDbhGeFHYpZL5mUZdM2U5fG52vziZUqCpo5oayu4vYnXtF+K3iQB42itMaV6eejroCbgqee5HzGbe5zG0SGuxBwQUAsVUm1yASNQD0iVbuQ79jlheIdkSxvYKWIG+gvYRMsOxtDNCSv2rED3GW1iCT3r6Wsv/ADD0rqWLmzbG4PkdDFgUlKszLM7wfTvKxBFgRby7x08juBEEkoo6kTZautwGF7HcdQfEG49I6wjWnaUAJVigAHZncAADuvzO/vXuTuI0m4mLGwsRbN2ncCXNhmPO9jbLe9t+cSBVWVIlS2dr2UEm2pNuQHMnaOdJWZ2ZCpR1ykqSD3WvlYEEi11YeanwJSSqYzr9qCyspU5rpcEWISUD3B4sc/KFtLRrLLEZizWuzMWJsLAXOwHQdSdyTACiNWYAXJsPGEtdXCWNizWvYch1PQQyNPecwuQL7X0UeEXjC+yG0uR6mYkg2ufKOf8ASy/dP0humYZNAJ0NuhhESRyMaY0+LgkC4qnMEfKGtjrptCF5hG4I89IUSnuBGigo8GtPkdsIf3h5GDEJOUCwAljcAWsevlDROawvHJa1h8TfMxlV6fzE9kT5H+hqtkY/wnr4HxjjiVFa7qP4h/3D84ZPtELExuYB8J8x/nFKVCrDnZlKKkrMWYdXZLKx7p909PA+EO5cAgEi52iITJ2YnQa8ht6CH3CaNh33ve1gDyHjF6kEtlaaklZjpBGIIxNDMEYggDMEYggDMEEEAEJMSxGXTpnmNYE5R4sQSFHjoflG1ZWpJW7sB0B3PkNzEHxzFvtktUmIlgwewudQCLeI16QA9jjFAe9Kfce6VawJtmIuCAOZtYR1lcZUrTCgmXI3sCbedogs6lVzc621XopGxA2uOscMTk0pQO4SndDdiqKqv+9ny6DnlJHroYAnuL1tFViXKm5nWbmKsA6r3RckvppEXqJciQxlyWXKgOXv5jYXI1JuYgeI8VTalslNNmTcmvaTJgkovlkyFvU8obkxfEEbvzu7vfMJgI/dY5r+ZiASufMjVJzqRqw2PMXH6QcMYhOnXEyWs1f94+VAotqNE1hRiMyWiMJEtWJuc7XygncJaxYeOg84AK6TkqGtsTf5xO8De8sRS0zG6jNmeZe3Ngv42iU4Px6JS99pRsLm29hvoG/KALsRrgGEvZg1BJAJCLY22uzjTpEX4Z4+pqnJLBYuzBQAptqdNTa3P5RJVqF+0suYXyKLXG4LEjzsQbdDE3AvhLiFWJSFjvy84VQz1jCZMynUXAt66xaCuy0Fdm2C1Qa6to5N/wCIefhHLEKLs9VHcO4+7/lDViyPInJLS12V3VmJFshQZdOd3GvTkdoe8CxUVUlGIsWRWKnoyg7euojR6eSJr0ozV1wbYbW7I51+E9fA+MZrqS12UafEP+4Qkr6Tszp7h2P3T0/QxucYKS9Rme6KvIN2kxZYYm2gBcE+FzGValGcTmhNp4y5O9BNuchGZbXB3sOh8I44tICFSoABvsLawlxDEWphMXswbS+0JQNbVnAB3yDu9esKKmoDoV1JQjcEH1uOnPYxjRqeXJQkdUF3EOTN3b2vpfpfnHWZw6/wup8wR+scLxKVNwI7pzlHgmoRj/8An53VPmf0jvJ4db43A/hBP1MSGCM3WmZCOjwyXK1AufvHU/5ekLIIzGbbfIMQRmCIBiCCCAMwRiMwAQQQQB5+4j4nqJdZPXMGCzXAzC+gYgC9wY40vGM1jbsVc9ELA+dtYvqswmRO/rZMqZ/HLVvxEaYZgtPTFjIkypRbcogUnwJHLwiAUknGabPKcHwIP42jWuxmhqlVZ4JCnMAyuNf7Bi96mhlTf6yXLf8AjRW/ERTHtKoqJph+xoFdAVcIipKJDa5W0zOLkEAW01ItqA2o+H5y6dkpPwglV8uzOnLpDTi9WHclWBHgYi9QZim2X6E/hpG8tSwGmvkfzgCUYHN71iTl+7c266rexiR1MwupC/P9P1iu8NcpULmJVdzc2EWJwxitPVTsitc66EEXA3IuNYkETxXBpyI7lGyEgKd+pvbppv4xx4VwV589e63ZggM2QkC5tbxJvtFie0MXophHIW9Dp+cM3s5fLJPjNT6OkQCy+H8BlqwsioVBsVC9odwc00arvay7W94jSJBUUAKhUyqB8BUFDrfVeRvqCCNesR6nxaXTAPNdUXtJl2J6zXFupPlEmoa1J8sTJTBkOxH6HUQAgSpeUQrAnorNcn/45psH2917NubxHqmrdnR5d1GveYanUbL+bdNjE1mjQ+URGRKDyl68j01MXUXKLSN6DSlvge5NNIqpNnQTBrcTO+QxFjqdvSwt4Q0VdHMkTLoxB3W9yreH7p5aaa7GOVLUPJe435jkw/nYxJQUqZXgfmp/IiK0qnZmk4eU78xYipMX+0Dswn7SxDqx7otYFrj3hqNBr1ywjxGlFOltXaYCrOwBUKfgCba+NyeZMc6GV2E7SzTCJ+p2sHk2h/UrPQhhvow6H+ecVlNNuEWc6wVS9roQYK8qYhQy5Ya1mARQHXXlbUanTxPWN1w8SS5BJExrm4UWNrbKBfS2p10GughnrKVqeYNTvdG/I+PURIMNrhPWx0Ye8v5jwjGUfMWL5N6kFH1w/SxlqUysRElp/cXyH4RG6nV7De5X62ESZRYR1LLy4qXJlVMTHCgkkADUk6ADqTESxH2g08tispXnEc10X5nf5RG/aXxKXmGmlmyJ79vibp5D8fKIZS4oZQso1POPPrdVaWMT6Pw7wFVKSq1u/CvbXu2Wxg/tAp58wS5gaSxNhnsVJ6Zht6xLo82znJJJ1vvE/wCFPaF2NOZdQGmMgHZEbsPuMeVuvTyhR6q+pjxLwHBKfS3fuv8AC04Iq2r4jrarvBxTy9wE3t4sdfwhvpONamkmgNNM+X8SvvbwfcH6Rq+qgjij4D1EouzWXtf82tf7lxQQjwnEpdVJSbKN1YeoOxUjkQdIWR0J32eNKLi3GSs0ZgggiSoQQQQAQQQQBVHtZx5pNUkpWnD9iHISayLctMAJA3OkVFX1rtMUliVWwVTfu9bAEX573j0B7Q+C1r0M5Swny5TBQLWmWuyoR5k2I+9Hn8yLzADpYte/XK2lut/wiAJq6sa+4by0HpeOVPMmObg21A5H11IEa5BLJ7oY33O9um1hzjXsg+yhetje/wBIAW47g06VZyjlMoLTdCveNk1Hui1reJ8Y54LiJpZ0uYNSpJPlYi31jmMTnmSZBmuZAYESybi67WvqAOm3O0N76tEgl2I8X1FWkxGK9mQLrlGneFgG36fWJDwOxEoW++D8ipP4RW9GxsVHxWv6G8TvgmeQwXkAT+EQCZcZ4TMrKNPs5zMsxmI2OpY5SDaxGYaGJ5wVKmpTXnqJbEglQwa2WWqkkjTXLe3S0M2HIJg5hraMND5dCPA3EL5yzbAHLYc9Sp6EytifMkDfwgldge5mJrpl1Qm2Y3s2l7S1AJmm3QW310tDHSKVRQRYjcdNdoUU9WUOa+ZjoWbUkdL6WHgLDwjm73JPU3jppwceTSm9ixaMT5VtnUnKfPWx8I1ok+yqS1zMaxKA7Ac/OM4bVCWTmNgR9RCmsWXN1RlzjbW1x903jOVNZ3aIq1JqLjEaqeoE6almBZps9WlgC8pBnKzbe8M3ZybltD2gtbSF6lkbow3HIj9I4Ulb2TeHxLzHiB1h3nyhNUFT4q388o569F8x5MITyRh0Sol2Ox+an9YjU6W9PM3sw1U8mH87iHZJplsTbUaMvX+eRjpiJWoQKozMdR+71J6dIpCXmr2aOuhWwdnw+RFg69tNzkWAJY+dzYfz0h/nTMqs3QE/IXjnRUolIFHqepjrOl5lK9QR8xaOiUmzOUk5fB5zrZjPMZm1LEsfMm5hMJRveHGfLysVYaqSD5g2McrR42Oz9EjX9KscAsaSrqwI5G8KTHNxEOJaFfexXW4q76XsOghETeNQkd0SIxb5L+dGKtEsL2P1pHbSSdLCYo6EHK3zuvyiy4q72VSSamY3JZZB82Zbf9Ji0o9Pp/20fD+MWfVya72/oIIII3PLCCCCACCCCAMEx5n9p/Eora9nlBRLlnKhAAL2uDMY7m9za+wt4xfHtAxL7NhtTMBscmRT4zCEBHlmv6R5em6mIYE82ovyMay5hOg0jYpCijl6wBsJFhCY0xLgAEk7WF/pD0sgsQqgknQAbkxYPDfBglqGni7Ear4fdv069fLSIbsCqJcorl01130uBbaJrwQl5jEi1l635iLNquHZNSipNlCZb+rRdGHK6kEZR1N7QipvZ9UU+ZpX2cX+DNMYgfdzEawTArwida0SQm6nS+kMFFhtQnvSkPiJoA/CJNIw+ZlzNlBA0RdR45nO56WAHnGbndXhslpobvsE2wIW4PMEH841VGXRlKnxFoeKWZ2QLucqH4SNSeoEa43ZlRhqNdfMXH4R2Uq8ppZKxaHI0TDoYS9tCsGH18Hkt8A9CR+BjZ1FHkmoRfto7ScQdBZWIHT/ACh6qMHp5as73VVBZiWNgALkn0iC0tLOxdyZWelor90Ics6cPvTJxv2KkbIoLWOtgQYq60PYzF2J8V08pwKipVW0GUXeYbnQCUgLH5W8YUU/GEwLakwyscffn9nTK3jeY17ekPuAcI01EtpMtEPMoLMfFphJmMfNvSHuXJVdlA8ba/OOeUr9rAhn9M4u47lHRy/46ibMt6y5VjB9oxw/Dhw9Kk/jaJvBFQUfxVhlRJm56lZavNzOeyvkJvrYMSRyJB6xH2a0XpxfggrKZkHvr3kP7w5eRGnyijaiWVJUgggkEHcEbgxwVoYy+p9b4b1Sq0LPmOn+GI6mryw3zccVNxGcVfILgXJIAA5kmwAib8K4bIpQMyh55F3mZcwXmURuSjrz36CL0qKlyc/W9fKk8YK7IjRYqkw2Bseh0PyhfLnXNhrEi4kNPUgS8k2bOtmTsJLzJiAfH3Rot+R0Oo1hf7OuD5dZTNNnm+ryjLVnlujKbMWOjI3MKbaMCd4tPp96MaHiyxbqcr+Sc8AYKaWlBmC0yZZmHNR8Kn018yYk8QdeFKunP+hYlPXpJrAKhD+6H0cDyJhxwzHamXMWViEhZZYhVnyWLSXY7Lr3pZPIGOmKsrI8SrVlVm5y5ZJ4IIIkzCCCCACCCCAK09uldlpJMm9u0mlj/Ci6/V1+UVRVYRSE/sq0G+aweUw0VLi7sVsWbugWvc8wCYtz2u8LTqxZc2UQezBUpY31N8wI8gNegikq3CZss99GH1+oirB3xXhafIR5h7OZLRUZnlPmUB3yJrYak/CNRubAglsot45NLK+HI/p9B8o70g+UAW7wVw2smWs5xea6gi/wA6gDx6xJ5JMyZ2coZm5n4V8+p8PnBgFG9XKQoHlSbAZ2Uo72FjkUgFR+8d+UTCgoUkKFlqFH87mKpNg1w6hWSthqx95juT+nhCqMwRoBJUybd4eo/ONaeblBLEBNLEm2/KFsMXEdMxAYaoo1Xp+94/lGDpKM80bU/W1FirGKEzAGW5K/D1Hh4wy9uQmXdb3/AITre3z2hfgmJ7S3PgrH/pP5R0xqisDMX+0OvLMPGOulUT0aJOD8uf2Gm8SyQbovkPwiHy9omMpbKB0A/CL1uxlVGH2gy2bDKkLcnJcgc1Vgzj1UNGtJxHh9NSyT9pkSpTS1MvNMVSVIvfKTcnr4w1e0vEp4+zUdPMWS9WzqZrWGVFC5lUnQE5vPpqY4YH7JsPplBmoaiZzaYTYnwQG3zufGMDIeZHtAwx2Ciup7nrMCj5tYRJEcMAQQQdQQbgjqDEbqOAMOmKVNHJF/urlI9VsYaMM4KmYUwehnz3lXJalZkyNfpcWTU3utj5wBPIzDZhmNJO0IMuYNCj6EHwv9AbG3KHOACKy9qXDJF6ySNP8AbKP8Uf8Ad8+sWNWuyoSgu3IRXeMVlaxIIe21gOXS0Z1EpKzOvo6sqVTOL+vyiqVkdtU0yDnMLeqI7j6iJrNq6inISWCp9090EHY2Jta2xiPVOGzqKfLqxKfs5ExJrC2yA2mAeGQt5RdFBXqqlgUmS3AKEfEpFwSdjcGLUVaNh19RTrOUeGMnAlfIpqXO5vOqJs52yr3jlJIBtoqomReQuepjjS4+ZuKutLkkNNkEzTOXMGaTMRZbBVYd4rNYEk6hF6CIpjMl6Sc5VJpliZMmyHRGmBRNOaZImqlyo3AO1gut7xMOBsBWoP22YpUOirLQsCSBq017e6XNrLyVFJ1JAuzkQm4r4exmpngU9aJcrIuYi0oZrm+QLnfa25GsPOD8D5JyT6yqqKyalinaNaWjD4llA2v0MS4OL2jeIBiMwQQAQQQQAQQQQAQjrMLkzv6yVLfzUE/PeFkEARmp4DoZn+xy/wALH87x2wng2kpmzS5QLci3et5DaJBBEWQMRmCCJAQQQQARgiMwQBF8YwzsjmUdw8vun9I3TE80lpbnvWGU/eFxofGJG6gggi4O4iKYthplMAuqMe71B+7+kUScZJo7KdSNSOM+VwzbDpGeYo5XufIa/wA+cSqEGEUXZrdveO/gOkOEb1JXZzTd2MfFvC0jE5PZTwdDdGG6nqOvl+G8RrAqGvwsMk6a1VJVh2bN3siW1Bb30PixZQBv1sGCMygloa9JygqRcgG3O3XxHiNDCqG2pwdGN07jXvoO6T1K6WPipU+McftE2T7+o6kkr/8AYBdf7Y/tQAtr8OlzxZ11GzDRh5HptodDzBhtM2fSe/edJHxD3lH7w/Pbf3AIcJeJJpnul+be6fJxdT84WK1xcaiAONHVpOXMjAj8Oeo5R2MNNVhhlt2tPo27SxYBxucvJW59Cd7E5gql4khTMT4WAJJNgwsu5JBBt4wBHsL4rpcWp6n7MGmdl3GVpdswa9io+IEBtN/CK9w7+kKJmlUtNNn09yVlTUmKZdzfKk23u76EH9bU4XopcsTmSSJLPMLMuULyBG2571yerHpD5Am/Y8/4rjVXVt2M6WKeUSA8tCWd/wB1n07v7oGvO40i4uDcOWTSpZSpbU5r38Bryh3+yS82bImb72UX+drx3gQEEEEAEEYjMAEEEEAEEEEAEEEEAEEEEAEEEEAEYjMEAEEEEAYjBQEgkC428I2ggDEZgjEAZggggAggggBJMoF1K3QnfLax80N1Pna8QDiTjCkw2vWmnSnzMqv2sjNLALsygMit3j3d/GLKiO4xwtLqKpKgpTl1UKTNkdqTlYlbEsAtrnW19YA1eqB0ArWPLLa1+XfXQeZMd8ARypNltmNnJLE62NrgFhfQMTra+xEOj0xcWdiRzUd0HwPP0vHdVAAAFgNAB+EAYlS8otvzJPMnnG8EYgDMEEEAEEEEAEEEEAEEEEAEEEEAEEEEAEEEEAEEEEAEEEEAEEEEAEEEEAEEEEAEEEEAEEEEAEEEEAEEEEAEEEEAEEEEAEEEEAEEEE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Tree>
    <p:extLst>
      <p:ext uri="{BB962C8B-B14F-4D97-AF65-F5344CB8AC3E}">
        <p14:creationId xmlns:p14="http://schemas.microsoft.com/office/powerpoint/2010/main" val="2181305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5.4 Cosméticos</a:t>
            </a:r>
            <a:endParaRPr lang="es-MX" dirty="0"/>
          </a:p>
        </p:txBody>
      </p:sp>
      <p:sp>
        <p:nvSpPr>
          <p:cNvPr id="3" name="2 Marcador de contenido"/>
          <p:cNvSpPr>
            <a:spLocks noGrp="1"/>
          </p:cNvSpPr>
          <p:nvPr>
            <p:ph idx="1"/>
          </p:nvPr>
        </p:nvSpPr>
        <p:spPr>
          <a:xfrm>
            <a:off x="0" y="1600201"/>
            <a:ext cx="9144000" cy="2548880"/>
          </a:xfrm>
        </p:spPr>
        <p:txBody>
          <a:bodyPr>
            <a:normAutofit/>
          </a:bodyPr>
          <a:lstStyle/>
          <a:p>
            <a:pPr marL="0" indent="0" algn="just">
              <a:buNone/>
            </a:pPr>
            <a:r>
              <a:rPr lang="es-MX" dirty="0"/>
              <a:t>son productos que se utilizan para la higiene corporal o para mejorar la apariencia, especialmente del rostro. Por lo general son mezclas de compuestos químicos, algunos se derivan de fuentes naturales, muchos otros son sintéticos.</a:t>
            </a:r>
          </a:p>
        </p:txBody>
      </p:sp>
      <p:pic>
        <p:nvPicPr>
          <p:cNvPr id="11266" name="Picture 2" descr="http://www.salud180.com/sites/www.salud180.com/files/1490730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49080"/>
            <a:ext cx="4067944" cy="269011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media.tratamientosbelleza.com.ar/wp-content/uploads/2011/09/cosmeticos-comedogenic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606" y="4149080"/>
            <a:ext cx="3982785"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627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cosmetologaschile.cl/wp-content/uploads/2014/03/ingredientes-que-debemos-desech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4" y="0"/>
            <a:ext cx="9113455" cy="6852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699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5.5 Farmacéutica</a:t>
            </a:r>
            <a:endParaRPr lang="es-MX" dirty="0"/>
          </a:p>
        </p:txBody>
      </p:sp>
      <p:sp>
        <p:nvSpPr>
          <p:cNvPr id="3" name="2 Marcador de contenido"/>
          <p:cNvSpPr>
            <a:spLocks noGrp="1"/>
          </p:cNvSpPr>
          <p:nvPr>
            <p:ph idx="1"/>
          </p:nvPr>
        </p:nvSpPr>
        <p:spPr>
          <a:xfrm>
            <a:off x="-28725" y="1412777"/>
            <a:ext cx="9144000" cy="2592287"/>
          </a:xfrm>
        </p:spPr>
        <p:txBody>
          <a:bodyPr>
            <a:noAutofit/>
          </a:bodyPr>
          <a:lstStyle/>
          <a:p>
            <a:pPr marL="0" indent="0" algn="just">
              <a:buNone/>
            </a:pPr>
            <a:r>
              <a:rPr lang="es-MX" sz="1800" dirty="0">
                <a:latin typeface="Arial" panose="020B0604020202020204" pitchFamily="34" charset="0"/>
                <a:cs typeface="Arial" panose="020B0604020202020204" pitchFamily="34" charset="0"/>
              </a:rPr>
              <a:t>sector empresarial dedicado a la fabricación, preparación y comercialización </a:t>
            </a:r>
            <a:r>
              <a:rPr lang="es-MX" sz="1800" dirty="0" smtClean="0">
                <a:latin typeface="Arial" panose="020B0604020202020204" pitchFamily="34" charset="0"/>
                <a:cs typeface="Arial" panose="020B0604020202020204" pitchFamily="34" charset="0"/>
              </a:rPr>
              <a:t>de productos </a:t>
            </a:r>
            <a:r>
              <a:rPr lang="es-MX" sz="1800" dirty="0">
                <a:latin typeface="Arial" panose="020B0604020202020204" pitchFamily="34" charset="0"/>
                <a:cs typeface="Arial" panose="020B0604020202020204" pitchFamily="34" charset="0"/>
              </a:rPr>
              <a:t>químicos medicinales para el tratamiento y también la prevención de las enfermedades. Algunas empresas del sector fabrican productos químicos farmacéuticos a granel (producción primaria), y los preparan para su uso médico mediante métodos conocidos colectivamente como producción secundaria. Entre los procesos de producción secundaria, altamente automatizados, se encuentran la fabricación de fármacos dosificados, como pastillas, cápsulas o sobres para </a:t>
            </a:r>
            <a:r>
              <a:rPr lang="es-MX" sz="1800" dirty="0" smtClean="0">
                <a:latin typeface="Arial" panose="020B0604020202020204" pitchFamily="34" charset="0"/>
                <a:cs typeface="Arial" panose="020B0604020202020204" pitchFamily="34" charset="0"/>
              </a:rPr>
              <a:t>administración oral</a:t>
            </a:r>
            <a:r>
              <a:rPr lang="es-MX" sz="1800" dirty="0">
                <a:latin typeface="Arial" panose="020B0604020202020204" pitchFamily="34" charset="0"/>
                <a:cs typeface="Arial" panose="020B0604020202020204" pitchFamily="34" charset="0"/>
              </a:rPr>
              <a:t>, disoluciones para inyección, </a:t>
            </a:r>
            <a:r>
              <a:rPr lang="es-MX" sz="1800" dirty="0" smtClean="0">
                <a:latin typeface="Arial" panose="020B0604020202020204" pitchFamily="34" charset="0"/>
                <a:cs typeface="Arial" panose="020B0604020202020204" pitchFamily="34" charset="0"/>
              </a:rPr>
              <a:t>óvulos y</a:t>
            </a:r>
            <a:r>
              <a:rPr lang="es-MX" sz="1800" dirty="0">
                <a:latin typeface="Arial" panose="020B0604020202020204" pitchFamily="34" charset="0"/>
                <a:cs typeface="Arial" panose="020B0604020202020204" pitchFamily="34" charset="0"/>
              </a:rPr>
              <a:t> supositorios. </a:t>
            </a:r>
          </a:p>
        </p:txBody>
      </p:sp>
      <p:pic>
        <p:nvPicPr>
          <p:cNvPr id="13314" name="Picture 2" descr="http://www.prevor.com/media/portail/industrie-phar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1" y="3861048"/>
            <a:ext cx="2973783" cy="299695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blog.saludycalidad.com/wp-content/uploads/2013/06/industriafarmaceuticas987654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768" y="3861048"/>
            <a:ext cx="2857500" cy="300115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2.bp.blogspot.com/-9lg0uMN7g8Y/TiGCzr56DPI/AAAAAAAADAo/v5a66ZQATho/s1600/Industria+farmaceuti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9484" y="3861049"/>
            <a:ext cx="2404924" cy="301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19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obesidad.medico-guia.com/wp-content/medicamento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 y="3356993"/>
            <a:ext cx="8103375" cy="3534842"/>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MX" dirty="0" smtClean="0"/>
              <a:t>¿Qué es el fármaco?</a:t>
            </a:r>
            <a:endParaRPr lang="es-MX" dirty="0"/>
          </a:p>
        </p:txBody>
      </p:sp>
      <p:sp>
        <p:nvSpPr>
          <p:cNvPr id="3" name="2 Marcador de contenido"/>
          <p:cNvSpPr>
            <a:spLocks noGrp="1"/>
          </p:cNvSpPr>
          <p:nvPr>
            <p:ph idx="1"/>
          </p:nvPr>
        </p:nvSpPr>
        <p:spPr>
          <a:xfrm>
            <a:off x="0" y="1484784"/>
            <a:ext cx="9144000" cy="5373216"/>
          </a:xfrm>
        </p:spPr>
        <p:txBody>
          <a:bodyPr>
            <a:noAutofit/>
          </a:bodyPr>
          <a:lstStyle/>
          <a:p>
            <a:pPr marL="0" indent="0" algn="just">
              <a:buNone/>
            </a:pPr>
            <a:r>
              <a:rPr lang="es-MX" sz="1600" dirty="0">
                <a:latin typeface="Arial" panose="020B0604020202020204" pitchFamily="34" charset="0"/>
                <a:cs typeface="Arial" panose="020B0604020202020204" pitchFamily="34" charset="0"/>
              </a:rPr>
              <a:t>es toda sustancia </a:t>
            </a:r>
            <a:r>
              <a:rPr lang="es-MX" sz="1600" dirty="0" smtClean="0">
                <a:latin typeface="Arial" panose="020B0604020202020204" pitchFamily="34" charset="0"/>
                <a:cs typeface="Arial" panose="020B0604020202020204" pitchFamily="34" charset="0"/>
              </a:rPr>
              <a:t>química purificada </a:t>
            </a:r>
            <a:r>
              <a:rPr lang="es-MX" sz="1600" dirty="0">
                <a:latin typeface="Arial" panose="020B0604020202020204" pitchFamily="34" charset="0"/>
                <a:cs typeface="Arial" panose="020B0604020202020204" pitchFamily="34" charset="0"/>
              </a:rPr>
              <a:t>utilizada en la prevención, diagnóstico, tratamiento, mitigación y cura de una enfermedad, para evitar la aparición de un proceso fisiológico no deseado o bien para modificar condiciones fisiológicas con fines específicos</a:t>
            </a:r>
            <a:r>
              <a:rPr lang="es-MX" sz="1600" dirty="0" smtClean="0">
                <a:latin typeface="Arial" panose="020B0604020202020204" pitchFamily="34" charset="0"/>
                <a:cs typeface="Arial" panose="020B0604020202020204" pitchFamily="34" charset="0"/>
              </a:rPr>
              <a:t>.</a:t>
            </a:r>
          </a:p>
          <a:p>
            <a:pPr marL="0" indent="0" algn="just">
              <a:buNone/>
            </a:pPr>
            <a:endParaRPr lang="es-MX" sz="1600" dirty="0">
              <a:latin typeface="Arial" panose="020B0604020202020204" pitchFamily="34" charset="0"/>
              <a:cs typeface="Arial" panose="020B0604020202020204" pitchFamily="34" charset="0"/>
            </a:endParaRPr>
          </a:p>
          <a:p>
            <a:pPr marL="0" indent="0">
              <a:buNone/>
            </a:pPr>
            <a:r>
              <a:rPr lang="es-MX" sz="1600" dirty="0">
                <a:latin typeface="Arial" panose="020B0604020202020204" pitchFamily="34" charset="0"/>
                <a:cs typeface="Arial" panose="020B0604020202020204" pitchFamily="34" charset="0"/>
              </a:rPr>
              <a:t>Las </a:t>
            </a:r>
            <a:r>
              <a:rPr lang="es-MX" sz="1600" b="1" dirty="0">
                <a:latin typeface="Arial" panose="020B0604020202020204" pitchFamily="34" charset="0"/>
                <a:cs typeface="Arial" panose="020B0604020202020204" pitchFamily="34" charset="0"/>
              </a:rPr>
              <a:t>formas farmacéuticas</a:t>
            </a:r>
            <a:r>
              <a:rPr lang="es-MX" sz="1600" dirty="0">
                <a:latin typeface="Arial" panose="020B0604020202020204" pitchFamily="34" charset="0"/>
                <a:cs typeface="Arial" panose="020B0604020202020204" pitchFamily="34" charset="0"/>
              </a:rPr>
              <a:t> son los principios </a:t>
            </a:r>
            <a:r>
              <a:rPr lang="es-MX" sz="1600" dirty="0" smtClean="0">
                <a:latin typeface="Arial" panose="020B0604020202020204" pitchFamily="34" charset="0"/>
                <a:cs typeface="Arial" panose="020B0604020202020204" pitchFamily="34" charset="0"/>
              </a:rPr>
              <a:t>activos</a:t>
            </a:r>
            <a:r>
              <a:rPr lang="es-MX" sz="1600" dirty="0">
                <a:latin typeface="Arial" panose="020B0604020202020204" pitchFamily="34" charset="0"/>
                <a:cs typeface="Arial" panose="020B0604020202020204" pitchFamily="34" charset="0"/>
              </a:rPr>
              <a:t> </a:t>
            </a:r>
            <a:r>
              <a:rPr lang="es-MX" sz="1600" dirty="0" smtClean="0">
                <a:latin typeface="Arial" panose="020B0604020202020204" pitchFamily="34" charset="0"/>
                <a:cs typeface="Arial" panose="020B0604020202020204" pitchFamily="34" charset="0"/>
              </a:rPr>
              <a:t>más </a:t>
            </a:r>
            <a:r>
              <a:rPr lang="es-MX" sz="1600" dirty="0">
                <a:latin typeface="Arial" panose="020B0604020202020204" pitchFamily="34" charset="0"/>
                <a:cs typeface="Arial" panose="020B0604020202020204" pitchFamily="34" charset="0"/>
              </a:rPr>
              <a:t>los excipientes. Son un producto semiterminado en </a:t>
            </a:r>
            <a:r>
              <a:rPr lang="es-MX" sz="1600" dirty="0" smtClean="0">
                <a:latin typeface="Arial" panose="020B0604020202020204" pitchFamily="34" charset="0"/>
                <a:cs typeface="Arial" panose="020B0604020202020204" pitchFamily="34" charset="0"/>
              </a:rPr>
              <a:t>presentación:</a:t>
            </a:r>
          </a:p>
          <a:p>
            <a:endParaRPr lang="es-MX" sz="1600" b="1" dirty="0">
              <a:solidFill>
                <a:srgbClr val="00B050"/>
              </a:solidFill>
              <a:latin typeface="Arial" panose="020B0604020202020204" pitchFamily="34" charset="0"/>
              <a:cs typeface="Arial" panose="020B0604020202020204" pitchFamily="34" charset="0"/>
            </a:endParaRPr>
          </a:p>
          <a:p>
            <a:pPr marL="0" indent="0">
              <a:buNone/>
            </a:pPr>
            <a:r>
              <a:rPr lang="es-MX" sz="1600" b="1" dirty="0" smtClean="0">
                <a:solidFill>
                  <a:srgbClr val="00B050"/>
                </a:solidFill>
                <a:latin typeface="Arial" panose="020B0604020202020204" pitchFamily="34" charset="0"/>
                <a:cs typeface="Arial" panose="020B0604020202020204" pitchFamily="34" charset="0"/>
              </a:rPr>
              <a:t>Líquidas:</a:t>
            </a:r>
            <a:endParaRPr lang="es-MX" sz="1600" b="1" dirty="0">
              <a:solidFill>
                <a:srgbClr val="00B050"/>
              </a:solidFill>
              <a:latin typeface="Arial" panose="020B0604020202020204" pitchFamily="34" charset="0"/>
              <a:cs typeface="Arial" panose="020B0604020202020204" pitchFamily="34" charset="0"/>
            </a:endParaRPr>
          </a:p>
          <a:p>
            <a:pPr marL="0" indent="0">
              <a:buNone/>
            </a:pPr>
            <a:r>
              <a:rPr lang="es-MX" sz="1600" b="1" dirty="0">
                <a:solidFill>
                  <a:srgbClr val="00B050"/>
                </a:solidFill>
                <a:latin typeface="Arial" panose="020B0604020202020204" pitchFamily="34" charset="0"/>
                <a:cs typeface="Arial" panose="020B0604020202020204" pitchFamily="34" charset="0"/>
              </a:rPr>
              <a:t>Solución</a:t>
            </a:r>
            <a:r>
              <a:rPr lang="es-MX" sz="1600" b="1" dirty="0" smtClean="0">
                <a:solidFill>
                  <a:srgbClr val="00B050"/>
                </a:solidFill>
                <a:latin typeface="Arial" panose="020B0604020202020204" pitchFamily="34" charset="0"/>
                <a:cs typeface="Arial" panose="020B0604020202020204" pitchFamily="34" charset="0"/>
              </a:rPr>
              <a:t>, </a:t>
            </a:r>
            <a:r>
              <a:rPr lang="es-MX" sz="1600" b="1" dirty="0">
                <a:solidFill>
                  <a:srgbClr val="00B050"/>
                </a:solidFill>
                <a:latin typeface="Arial" panose="020B0604020202020204" pitchFamily="34" charset="0"/>
                <a:cs typeface="Arial" panose="020B0604020202020204" pitchFamily="34" charset="0"/>
              </a:rPr>
              <a:t>jarabe</a:t>
            </a:r>
            <a:r>
              <a:rPr lang="es-MX" sz="1600" b="1" dirty="0" smtClean="0">
                <a:solidFill>
                  <a:srgbClr val="00B050"/>
                </a:solidFill>
                <a:latin typeface="Arial" panose="020B0604020202020204" pitchFamily="34" charset="0"/>
                <a:cs typeface="Arial" panose="020B0604020202020204" pitchFamily="34" charset="0"/>
              </a:rPr>
              <a:t>, </a:t>
            </a:r>
            <a:r>
              <a:rPr lang="es-MX" sz="1600" b="1" dirty="0">
                <a:solidFill>
                  <a:srgbClr val="00B050"/>
                </a:solidFill>
                <a:latin typeface="Arial" panose="020B0604020202020204" pitchFamily="34" charset="0"/>
                <a:cs typeface="Arial" panose="020B0604020202020204" pitchFamily="34" charset="0"/>
              </a:rPr>
              <a:t>tintura</a:t>
            </a:r>
            <a:r>
              <a:rPr lang="es-MX" sz="1600" b="1" dirty="0" smtClean="0">
                <a:solidFill>
                  <a:srgbClr val="00B050"/>
                </a:solidFill>
                <a:latin typeface="Arial" panose="020B0604020202020204" pitchFamily="34" charset="0"/>
                <a:cs typeface="Arial" panose="020B0604020202020204" pitchFamily="34" charset="0"/>
              </a:rPr>
              <a:t>, </a:t>
            </a:r>
            <a:r>
              <a:rPr lang="es-MX" sz="1600" b="1" dirty="0">
                <a:solidFill>
                  <a:srgbClr val="00B050"/>
                </a:solidFill>
                <a:latin typeface="Arial" panose="020B0604020202020204" pitchFamily="34" charset="0"/>
                <a:cs typeface="Arial" panose="020B0604020202020204" pitchFamily="34" charset="0"/>
              </a:rPr>
              <a:t>infusiones</a:t>
            </a:r>
            <a:r>
              <a:rPr lang="es-MX" sz="1600" b="1" dirty="0" smtClean="0">
                <a:solidFill>
                  <a:srgbClr val="00B050"/>
                </a:solidFill>
                <a:latin typeface="Arial" panose="020B0604020202020204" pitchFamily="34" charset="0"/>
                <a:cs typeface="Arial" panose="020B0604020202020204" pitchFamily="34" charset="0"/>
              </a:rPr>
              <a:t>, </a:t>
            </a:r>
            <a:r>
              <a:rPr lang="es-MX" sz="1600" b="1" dirty="0">
                <a:solidFill>
                  <a:srgbClr val="00B050"/>
                </a:solidFill>
                <a:latin typeface="Arial" panose="020B0604020202020204" pitchFamily="34" charset="0"/>
                <a:cs typeface="Arial" panose="020B0604020202020204" pitchFamily="34" charset="0"/>
              </a:rPr>
              <a:t>aerosoles</a:t>
            </a:r>
            <a:r>
              <a:rPr lang="es-MX" sz="1600" b="1" dirty="0" smtClean="0">
                <a:solidFill>
                  <a:srgbClr val="00B050"/>
                </a:solidFill>
                <a:latin typeface="Arial" panose="020B0604020202020204" pitchFamily="34" charset="0"/>
                <a:cs typeface="Arial" panose="020B0604020202020204" pitchFamily="34" charset="0"/>
              </a:rPr>
              <a:t>, </a:t>
            </a:r>
            <a:r>
              <a:rPr lang="es-MX" sz="1600" b="1" dirty="0">
                <a:solidFill>
                  <a:srgbClr val="00B050"/>
                </a:solidFill>
                <a:latin typeface="Arial" panose="020B0604020202020204" pitchFamily="34" charset="0"/>
                <a:cs typeface="Arial" panose="020B0604020202020204" pitchFamily="34" charset="0"/>
              </a:rPr>
              <a:t>colirio</a:t>
            </a:r>
            <a:r>
              <a:rPr lang="es-MX" sz="1600" b="1" dirty="0" smtClean="0">
                <a:solidFill>
                  <a:srgbClr val="00B050"/>
                </a:solidFill>
                <a:latin typeface="Arial" panose="020B0604020202020204" pitchFamily="34" charset="0"/>
                <a:cs typeface="Arial" panose="020B0604020202020204" pitchFamily="34" charset="0"/>
              </a:rPr>
              <a:t>, </a:t>
            </a:r>
            <a:r>
              <a:rPr lang="es-MX" sz="1600" b="1" dirty="0">
                <a:solidFill>
                  <a:srgbClr val="00B050"/>
                </a:solidFill>
                <a:latin typeface="Arial" panose="020B0604020202020204" pitchFamily="34" charset="0"/>
                <a:cs typeface="Arial" panose="020B0604020202020204" pitchFamily="34" charset="0"/>
              </a:rPr>
              <a:t>inyectables</a:t>
            </a:r>
            <a:r>
              <a:rPr lang="es-MX" sz="1600" b="1" dirty="0" smtClean="0">
                <a:solidFill>
                  <a:srgbClr val="00B050"/>
                </a:solidFill>
                <a:latin typeface="Arial" panose="020B0604020202020204" pitchFamily="34" charset="0"/>
                <a:cs typeface="Arial" panose="020B0604020202020204" pitchFamily="34" charset="0"/>
              </a:rPr>
              <a:t> e infusión.</a:t>
            </a:r>
          </a:p>
          <a:p>
            <a:pPr marL="0" indent="0">
              <a:buNone/>
            </a:pPr>
            <a:endParaRPr lang="es-MX" sz="1600" b="1" dirty="0" smtClean="0">
              <a:solidFill>
                <a:srgbClr val="00B050"/>
              </a:solidFill>
              <a:latin typeface="Arial" panose="020B0604020202020204" pitchFamily="34" charset="0"/>
              <a:cs typeface="Arial" panose="020B0604020202020204" pitchFamily="34" charset="0"/>
            </a:endParaRPr>
          </a:p>
          <a:p>
            <a:pPr marL="0" indent="0">
              <a:buNone/>
            </a:pPr>
            <a:r>
              <a:rPr lang="es-MX" sz="1600" b="1" dirty="0" smtClean="0">
                <a:solidFill>
                  <a:srgbClr val="00B050"/>
                </a:solidFill>
                <a:latin typeface="Arial" panose="020B0604020202020204" pitchFamily="34" charset="0"/>
                <a:cs typeface="Arial" panose="020B0604020202020204" pitchFamily="34" charset="0"/>
              </a:rPr>
              <a:t>Sólidas</a:t>
            </a:r>
            <a:r>
              <a:rPr lang="es-MX" sz="1600" b="1" dirty="0">
                <a:solidFill>
                  <a:srgbClr val="00B050"/>
                </a:solidFill>
                <a:latin typeface="Arial" panose="020B0604020202020204" pitchFamily="34" charset="0"/>
                <a:cs typeface="Arial" panose="020B0604020202020204" pitchFamily="34" charset="0"/>
              </a:rPr>
              <a:t>:</a:t>
            </a:r>
          </a:p>
          <a:p>
            <a:pPr marL="0" indent="0">
              <a:buNone/>
            </a:pPr>
            <a:r>
              <a:rPr lang="es-MX" sz="1600" b="1" dirty="0" smtClean="0">
                <a:solidFill>
                  <a:srgbClr val="00B050"/>
                </a:solidFill>
                <a:latin typeface="Arial" panose="020B0604020202020204" pitchFamily="34" charset="0"/>
                <a:cs typeface="Arial" panose="020B0604020202020204" pitchFamily="34" charset="0"/>
              </a:rPr>
              <a:t>Polvos</a:t>
            </a:r>
            <a:r>
              <a:rPr lang="es-MX" sz="1600" b="1" dirty="0">
                <a:solidFill>
                  <a:srgbClr val="00B050"/>
                </a:solidFill>
                <a:latin typeface="Arial" panose="020B0604020202020204" pitchFamily="34" charset="0"/>
                <a:cs typeface="Arial" panose="020B0604020202020204" pitchFamily="34" charset="0"/>
              </a:rPr>
              <a:t>,</a:t>
            </a:r>
            <a:r>
              <a:rPr lang="es-MX" sz="1600" b="1" dirty="0" smtClean="0">
                <a:solidFill>
                  <a:srgbClr val="00B050"/>
                </a:solidFill>
                <a:latin typeface="Arial" panose="020B0604020202020204" pitchFamily="34" charset="0"/>
                <a:cs typeface="Arial" panose="020B0604020202020204" pitchFamily="34" charset="0"/>
              </a:rPr>
              <a:t> granulados, </a:t>
            </a:r>
            <a:r>
              <a:rPr lang="es-MX" sz="1600" b="1" dirty="0">
                <a:solidFill>
                  <a:srgbClr val="00B050"/>
                </a:solidFill>
                <a:latin typeface="Arial" panose="020B0604020202020204" pitchFamily="34" charset="0"/>
                <a:cs typeface="Arial" panose="020B0604020202020204" pitchFamily="34" charset="0"/>
              </a:rPr>
              <a:t>tabletas</a:t>
            </a:r>
            <a:r>
              <a:rPr lang="es-MX" sz="1600" b="1" dirty="0" smtClean="0">
                <a:solidFill>
                  <a:srgbClr val="00B050"/>
                </a:solidFill>
                <a:latin typeface="Arial" panose="020B0604020202020204" pitchFamily="34" charset="0"/>
                <a:cs typeface="Arial" panose="020B0604020202020204" pitchFamily="34" charset="0"/>
              </a:rPr>
              <a:t>, </a:t>
            </a:r>
            <a:r>
              <a:rPr lang="es-MX" sz="1600" b="1" dirty="0">
                <a:solidFill>
                  <a:srgbClr val="00B050"/>
                </a:solidFill>
                <a:latin typeface="Arial" panose="020B0604020202020204" pitchFamily="34" charset="0"/>
                <a:cs typeface="Arial" panose="020B0604020202020204" pitchFamily="34" charset="0"/>
              </a:rPr>
              <a:t>grageas</a:t>
            </a:r>
            <a:r>
              <a:rPr lang="es-MX" sz="1600" b="1" dirty="0" smtClean="0">
                <a:solidFill>
                  <a:srgbClr val="00B050"/>
                </a:solidFill>
                <a:latin typeface="Arial" panose="020B0604020202020204" pitchFamily="34" charset="0"/>
                <a:cs typeface="Arial" panose="020B0604020202020204" pitchFamily="34" charset="0"/>
              </a:rPr>
              <a:t>, </a:t>
            </a:r>
            <a:r>
              <a:rPr lang="es-MX" sz="1600" b="1" dirty="0">
                <a:solidFill>
                  <a:srgbClr val="00B050"/>
                </a:solidFill>
                <a:latin typeface="Arial" panose="020B0604020202020204" pitchFamily="34" charset="0"/>
                <a:cs typeface="Arial" panose="020B0604020202020204" pitchFamily="34" charset="0"/>
              </a:rPr>
              <a:t>cápsula</a:t>
            </a:r>
            <a:r>
              <a:rPr lang="es-MX" sz="1600" b="1" dirty="0" smtClean="0">
                <a:solidFill>
                  <a:srgbClr val="00B050"/>
                </a:solidFill>
                <a:latin typeface="Arial" panose="020B0604020202020204" pitchFamily="34" charset="0"/>
                <a:cs typeface="Arial" panose="020B0604020202020204" pitchFamily="34" charset="0"/>
              </a:rPr>
              <a:t>, </a:t>
            </a:r>
            <a:r>
              <a:rPr lang="es-MX" sz="1600" b="1" dirty="0">
                <a:solidFill>
                  <a:srgbClr val="00B050"/>
                </a:solidFill>
                <a:latin typeface="Arial" panose="020B0604020202020204" pitchFamily="34" charset="0"/>
                <a:cs typeface="Arial" panose="020B0604020202020204" pitchFamily="34" charset="0"/>
              </a:rPr>
              <a:t>píldoras</a:t>
            </a:r>
            <a:r>
              <a:rPr lang="es-MX" sz="1600" b="1" dirty="0" smtClean="0">
                <a:solidFill>
                  <a:srgbClr val="00B050"/>
                </a:solidFill>
                <a:latin typeface="Arial" panose="020B0604020202020204" pitchFamily="34" charset="0"/>
                <a:cs typeface="Arial" panose="020B0604020202020204" pitchFamily="34" charset="0"/>
              </a:rPr>
              <a:t> o glóbulo homeopático.</a:t>
            </a:r>
          </a:p>
          <a:p>
            <a:pPr marL="0" indent="0">
              <a:buNone/>
            </a:pPr>
            <a:endParaRPr lang="es-MX" sz="1600" b="1" dirty="0">
              <a:solidFill>
                <a:srgbClr val="00B050"/>
              </a:solidFill>
              <a:latin typeface="Arial" panose="020B0604020202020204" pitchFamily="34" charset="0"/>
              <a:cs typeface="Arial" panose="020B0604020202020204" pitchFamily="34" charset="0"/>
            </a:endParaRPr>
          </a:p>
          <a:p>
            <a:pPr marL="0" indent="0">
              <a:buNone/>
            </a:pPr>
            <a:r>
              <a:rPr lang="es-MX" sz="1600" b="1" dirty="0" smtClean="0">
                <a:solidFill>
                  <a:srgbClr val="00B050"/>
                </a:solidFill>
                <a:latin typeface="Arial" panose="020B0604020202020204" pitchFamily="34" charset="0"/>
                <a:cs typeface="Arial" panose="020B0604020202020204" pitchFamily="34" charset="0"/>
              </a:rPr>
              <a:t>Semisólidas:</a:t>
            </a:r>
          </a:p>
          <a:p>
            <a:pPr marL="0" indent="0">
              <a:buNone/>
            </a:pPr>
            <a:r>
              <a:rPr lang="es-MX" sz="1600" b="1" dirty="0" smtClean="0">
                <a:solidFill>
                  <a:srgbClr val="00B050"/>
                </a:solidFill>
                <a:latin typeface="Arial" panose="020B0604020202020204" pitchFamily="34" charset="0"/>
                <a:cs typeface="Arial" panose="020B0604020202020204" pitchFamily="34" charset="0"/>
              </a:rPr>
              <a:t>Suspensión, </a:t>
            </a:r>
            <a:r>
              <a:rPr lang="es-MX" sz="1600" b="1" dirty="0">
                <a:solidFill>
                  <a:srgbClr val="00B050"/>
                </a:solidFill>
                <a:latin typeface="Arial" panose="020B0604020202020204" pitchFamily="34" charset="0"/>
                <a:cs typeface="Arial" panose="020B0604020202020204" pitchFamily="34" charset="0"/>
              </a:rPr>
              <a:t>emulsión</a:t>
            </a:r>
            <a:r>
              <a:rPr lang="es-MX" sz="1600" b="1" dirty="0" smtClean="0">
                <a:solidFill>
                  <a:srgbClr val="00B050"/>
                </a:solidFill>
                <a:latin typeface="Arial" panose="020B0604020202020204" pitchFamily="34" charset="0"/>
                <a:cs typeface="Arial" panose="020B0604020202020204" pitchFamily="34" charset="0"/>
              </a:rPr>
              <a:t>, </a:t>
            </a:r>
            <a:r>
              <a:rPr lang="es-MX" sz="1600" b="1" dirty="0">
                <a:solidFill>
                  <a:srgbClr val="00B050"/>
                </a:solidFill>
                <a:latin typeface="Arial" panose="020B0604020202020204" pitchFamily="34" charset="0"/>
                <a:cs typeface="Arial" panose="020B0604020202020204" pitchFamily="34" charset="0"/>
              </a:rPr>
              <a:t>pasta</a:t>
            </a:r>
            <a:r>
              <a:rPr lang="es-MX" sz="1600" b="1" dirty="0" smtClean="0">
                <a:solidFill>
                  <a:srgbClr val="00B050"/>
                </a:solidFill>
                <a:latin typeface="Arial" panose="020B0604020202020204" pitchFamily="34" charset="0"/>
                <a:cs typeface="Arial" panose="020B0604020202020204" pitchFamily="34" charset="0"/>
              </a:rPr>
              <a:t>, </a:t>
            </a:r>
            <a:r>
              <a:rPr lang="es-MX" sz="1600" b="1" dirty="0">
                <a:solidFill>
                  <a:srgbClr val="00B050"/>
                </a:solidFill>
                <a:latin typeface="Arial" panose="020B0604020202020204" pitchFamily="34" charset="0"/>
                <a:cs typeface="Arial" panose="020B0604020202020204" pitchFamily="34" charset="0"/>
              </a:rPr>
              <a:t>crema</a:t>
            </a:r>
            <a:r>
              <a:rPr lang="es-MX" sz="1600" b="1" dirty="0" smtClean="0">
                <a:solidFill>
                  <a:srgbClr val="00B050"/>
                </a:solidFill>
                <a:latin typeface="Arial" panose="020B0604020202020204" pitchFamily="34" charset="0"/>
                <a:cs typeface="Arial" panose="020B0604020202020204" pitchFamily="34" charset="0"/>
              </a:rPr>
              <a:t> o pomada, </a:t>
            </a:r>
            <a:r>
              <a:rPr lang="es-MX" sz="1600" b="1" dirty="0">
                <a:solidFill>
                  <a:srgbClr val="00B050"/>
                </a:solidFill>
                <a:latin typeface="Arial" panose="020B0604020202020204" pitchFamily="34" charset="0"/>
                <a:cs typeface="Arial" panose="020B0604020202020204" pitchFamily="34" charset="0"/>
              </a:rPr>
              <a:t>ungüento</a:t>
            </a:r>
            <a:r>
              <a:rPr lang="es-MX" sz="1600" b="1" dirty="0" smtClean="0">
                <a:solidFill>
                  <a:srgbClr val="00B050"/>
                </a:solidFill>
                <a:latin typeface="Arial" panose="020B0604020202020204" pitchFamily="34" charset="0"/>
                <a:cs typeface="Arial" panose="020B0604020202020204" pitchFamily="34" charset="0"/>
              </a:rPr>
              <a:t>, geles.</a:t>
            </a:r>
          </a:p>
          <a:p>
            <a:pPr marL="0" indent="0">
              <a:buNone/>
            </a:pPr>
            <a:endParaRPr lang="es-MX" sz="1600" b="1" dirty="0" smtClean="0">
              <a:solidFill>
                <a:srgbClr val="00B050"/>
              </a:solidFill>
              <a:latin typeface="Arial" panose="020B0604020202020204" pitchFamily="34" charset="0"/>
              <a:cs typeface="Arial" panose="020B0604020202020204" pitchFamily="34" charset="0"/>
            </a:endParaRPr>
          </a:p>
          <a:p>
            <a:pPr marL="0" indent="0">
              <a:buNone/>
            </a:pPr>
            <a:r>
              <a:rPr lang="es-MX" sz="1600" b="1" dirty="0" smtClean="0">
                <a:solidFill>
                  <a:srgbClr val="00B050"/>
                </a:solidFill>
                <a:latin typeface="Arial" panose="020B0604020202020204" pitchFamily="34" charset="0"/>
                <a:cs typeface="Arial" panose="020B0604020202020204" pitchFamily="34" charset="0"/>
              </a:rPr>
              <a:t>Otras</a:t>
            </a:r>
            <a:r>
              <a:rPr lang="es-MX" sz="1600" b="1" dirty="0">
                <a:solidFill>
                  <a:srgbClr val="00B050"/>
                </a:solidFill>
                <a:latin typeface="Arial" panose="020B0604020202020204" pitchFamily="34" charset="0"/>
                <a:cs typeface="Arial" panose="020B0604020202020204" pitchFamily="34" charset="0"/>
              </a:rPr>
              <a:t>:</a:t>
            </a:r>
          </a:p>
          <a:p>
            <a:pPr marL="0" indent="0">
              <a:buNone/>
            </a:pPr>
            <a:r>
              <a:rPr lang="es-MX" sz="1600" b="1" dirty="0" smtClean="0">
                <a:solidFill>
                  <a:srgbClr val="00B050"/>
                </a:solidFill>
                <a:latin typeface="Arial" panose="020B0604020202020204" pitchFamily="34" charset="0"/>
                <a:cs typeface="Arial" panose="020B0604020202020204" pitchFamily="34" charset="0"/>
              </a:rPr>
              <a:t>Nano suspensión, </a:t>
            </a:r>
            <a:r>
              <a:rPr lang="es-MX" sz="1600" b="1" dirty="0">
                <a:solidFill>
                  <a:srgbClr val="00B050"/>
                </a:solidFill>
                <a:latin typeface="Arial" panose="020B0604020202020204" pitchFamily="34" charset="0"/>
                <a:cs typeface="Arial" panose="020B0604020202020204" pitchFamily="34" charset="0"/>
              </a:rPr>
              <a:t>emplasto</a:t>
            </a:r>
            <a:r>
              <a:rPr lang="es-MX" sz="1600" b="1" dirty="0" smtClean="0">
                <a:solidFill>
                  <a:srgbClr val="00B050"/>
                </a:solidFill>
                <a:latin typeface="Arial" panose="020B0604020202020204" pitchFamily="34" charset="0"/>
                <a:cs typeface="Arial" panose="020B0604020202020204" pitchFamily="34" charset="0"/>
              </a:rPr>
              <a:t>, dispositivos </a:t>
            </a:r>
            <a:r>
              <a:rPr lang="es-MX" sz="1600" b="1" dirty="0">
                <a:solidFill>
                  <a:srgbClr val="00B050"/>
                </a:solidFill>
                <a:latin typeface="Arial" panose="020B0604020202020204" pitchFamily="34" charset="0"/>
                <a:cs typeface="Arial" panose="020B0604020202020204" pitchFamily="34" charset="0"/>
              </a:rPr>
              <a:t>transdérmicos</a:t>
            </a:r>
            <a:r>
              <a:rPr lang="es-MX" sz="1600" b="1" dirty="0" smtClean="0">
                <a:solidFill>
                  <a:srgbClr val="00B050"/>
                </a:solidFill>
                <a:latin typeface="Arial" panose="020B0604020202020204" pitchFamily="34" charset="0"/>
                <a:cs typeface="Arial" panose="020B0604020202020204" pitchFamily="34" charset="0"/>
              </a:rPr>
              <a:t>, aspersores</a:t>
            </a:r>
            <a:r>
              <a:rPr lang="es-MX" sz="1600" b="1" dirty="0">
                <a:solidFill>
                  <a:srgbClr val="00B050"/>
                </a:solidFill>
                <a:latin typeface="Arial" panose="020B0604020202020204" pitchFamily="34" charset="0"/>
                <a:cs typeface="Arial" panose="020B0604020202020204" pitchFamily="34" charset="0"/>
              </a:rPr>
              <a:t>.</a:t>
            </a:r>
            <a:endParaRPr lang="es-MX" sz="1100" b="1" dirty="0">
              <a:solidFill>
                <a:srgbClr val="00B050"/>
              </a:solidFill>
            </a:endParaRPr>
          </a:p>
          <a:p>
            <a:pPr marL="0" indent="0">
              <a:buNone/>
            </a:pPr>
            <a:endParaRPr lang="es-MX" sz="1200" dirty="0"/>
          </a:p>
        </p:txBody>
      </p:sp>
    </p:spTree>
    <p:extLst>
      <p:ext uri="{BB962C8B-B14F-4D97-AF65-F5344CB8AC3E}">
        <p14:creationId xmlns:p14="http://schemas.microsoft.com/office/powerpoint/2010/main" val="3394026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5.6 Agroquímica</a:t>
            </a:r>
            <a:endParaRPr lang="es-MX" dirty="0"/>
          </a:p>
        </p:txBody>
      </p:sp>
      <p:sp>
        <p:nvSpPr>
          <p:cNvPr id="3" name="2 Marcador de contenido"/>
          <p:cNvSpPr>
            <a:spLocks noGrp="1"/>
          </p:cNvSpPr>
          <p:nvPr>
            <p:ph idx="1"/>
          </p:nvPr>
        </p:nvSpPr>
        <p:spPr>
          <a:xfrm>
            <a:off x="0" y="1600201"/>
            <a:ext cx="9144000" cy="1684783"/>
          </a:xfrm>
        </p:spPr>
        <p:txBody>
          <a:bodyPr>
            <a:normAutofit/>
          </a:bodyPr>
          <a:lstStyle/>
          <a:p>
            <a:pPr marL="0" indent="0" algn="just">
              <a:buNone/>
            </a:pPr>
            <a:r>
              <a:rPr lang="es-MX" sz="2000" dirty="0" smtClean="0"/>
              <a:t>ciencia</a:t>
            </a:r>
            <a:r>
              <a:rPr lang="es-MX" sz="2000" dirty="0"/>
              <a:t> química que estudia las causas y efectos de las reacciones bioquímicas que afectan al crecimiento animal y vegetal</a:t>
            </a:r>
            <a:r>
              <a:rPr lang="es-MX" sz="2000" dirty="0" smtClean="0"/>
              <a:t>.</a:t>
            </a:r>
            <a:endParaRPr lang="es-MX" sz="2000" dirty="0"/>
          </a:p>
          <a:p>
            <a:pPr marL="0" indent="0" algn="just">
              <a:buNone/>
            </a:pPr>
            <a:r>
              <a:rPr lang="es-MX" sz="2000" dirty="0"/>
              <a:t>En esta rama se incluyen tanto los diferentes abonos o fertilizantes como </a:t>
            </a:r>
            <a:r>
              <a:rPr lang="es-MX" sz="2000" dirty="0" smtClean="0"/>
              <a:t>las sustancia fitosanitarias</a:t>
            </a:r>
            <a:r>
              <a:rPr lang="es-MX" sz="2000" dirty="0"/>
              <a:t> como herbicidas, insecticidas o fungicidas. También se incluyen en este apartado sustancias como las fitohormonas o reguladores de crecimiento. </a:t>
            </a:r>
          </a:p>
          <a:p>
            <a:pPr marL="0" indent="0">
              <a:buNone/>
            </a:pPr>
            <a:endParaRPr lang="es-MX" dirty="0" smtClean="0"/>
          </a:p>
          <a:p>
            <a:pPr marL="0" indent="0">
              <a:buNone/>
            </a:pPr>
            <a:endParaRPr lang="es-MX" dirty="0"/>
          </a:p>
        </p:txBody>
      </p:sp>
      <p:pic>
        <p:nvPicPr>
          <p:cNvPr id="15362" name="Picture 2" descr="http://www.publispain.com/blogs/ecologismo/uploads/2009/03/contaminacion_agroquim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1008"/>
            <a:ext cx="4355976" cy="335699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upload.wikimedia.org/wikipedia/commons/thumb/e/e7/Hazardous-pesticide.jpg/250px-Hazardous-pestic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501008"/>
            <a:ext cx="3744416" cy="335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480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200" dirty="0" smtClean="0"/>
              <a:t>La Agroquímica </a:t>
            </a:r>
            <a:br>
              <a:rPr lang="es-MX" sz="3200" dirty="0" smtClean="0"/>
            </a:br>
            <a:r>
              <a:rPr lang="es-MX" sz="3200" dirty="0" smtClean="0"/>
              <a:t> “en la agricultura”</a:t>
            </a:r>
            <a:endParaRPr lang="es-MX" sz="3200" dirty="0"/>
          </a:p>
        </p:txBody>
      </p:sp>
      <p:sp>
        <p:nvSpPr>
          <p:cNvPr id="3" name="2 Marcador de contenido"/>
          <p:cNvSpPr>
            <a:spLocks noGrp="1"/>
          </p:cNvSpPr>
          <p:nvPr>
            <p:ph idx="1"/>
          </p:nvPr>
        </p:nvSpPr>
        <p:spPr>
          <a:xfrm>
            <a:off x="0" y="1600201"/>
            <a:ext cx="9144000" cy="3124944"/>
          </a:xfrm>
        </p:spPr>
        <p:txBody>
          <a:bodyPr>
            <a:normAutofit lnSpcReduction="10000"/>
          </a:bodyPr>
          <a:lstStyle/>
          <a:p>
            <a:pPr algn="just"/>
            <a:r>
              <a:rPr lang="es-MX" sz="2400" dirty="0"/>
              <a:t>Por una parte la agroquímica ha permitido grandes avances en la productividad de la agricultura. Por otra parte algunas de las sustancias que se introducen en el medio ambiente pueden resultar perjudiciales. Por estas razones en los últimos años se han creado dos corrientes contrapuestas - una intentando recuperar formas más tradicionales prescindiendo de los productos químicos y otra que intenta aumentar la producción por una intensificación aún mayor aplicando los productos más avanzados e introduciendo organismos genéticamente modificados.</a:t>
            </a:r>
          </a:p>
        </p:txBody>
      </p:sp>
      <p:pic>
        <p:nvPicPr>
          <p:cNvPr id="16386" name="Picture 2" descr="http://www.publispain.com/blogs/ecologismo/uploads/2009/03/agroquimic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0" y="4653136"/>
            <a:ext cx="4155671" cy="220486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ww.comsoc.udg.mx/files/Agroquimic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2114" y="4653136"/>
            <a:ext cx="3958278" cy="221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376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5.7 Química Ambiental.</a:t>
            </a:r>
            <a:endParaRPr lang="es-MX" dirty="0"/>
          </a:p>
        </p:txBody>
      </p:sp>
      <p:sp>
        <p:nvSpPr>
          <p:cNvPr id="3" name="2 Marcador de contenido"/>
          <p:cNvSpPr>
            <a:spLocks noGrp="1"/>
          </p:cNvSpPr>
          <p:nvPr>
            <p:ph idx="1"/>
          </p:nvPr>
        </p:nvSpPr>
        <p:spPr>
          <a:xfrm>
            <a:off x="0" y="1600201"/>
            <a:ext cx="9144000" cy="2836911"/>
          </a:xfrm>
        </p:spPr>
        <p:txBody>
          <a:bodyPr>
            <a:normAutofit fontScale="70000" lnSpcReduction="20000"/>
          </a:bodyPr>
          <a:lstStyle/>
          <a:p>
            <a:pPr marL="0" indent="0" algn="just">
              <a:buNone/>
            </a:pPr>
            <a:r>
              <a:rPr lang="es-MX" dirty="0"/>
              <a:t>denominada también </a:t>
            </a:r>
            <a:r>
              <a:rPr lang="es-MX" b="1" dirty="0"/>
              <a:t>química medioambiental</a:t>
            </a:r>
            <a:r>
              <a:rPr lang="es-MX" dirty="0"/>
              <a:t> es la aplicación de la química al estudio de los problemas y la conservación del ambiente. Estudia los procesos químicos que tienen lugar en el medio ambiente global, o en alguna de sus partes: el suelo, los ríos y lagos, los océanos, la atmósfera, así como el impacto de las actividades humanas sobre nuestro entorno y la problemática que ello </a:t>
            </a:r>
            <a:r>
              <a:rPr lang="es-MX" dirty="0" smtClean="0"/>
              <a:t>ocasiona. La</a:t>
            </a:r>
            <a:r>
              <a:rPr lang="es-MX" dirty="0"/>
              <a:t> química de la atmósfera, a medida que la comunidad internacional presta más atención a las tesis del ecologismo (con acuerdos internacionales como el protocolo de Kioto para reducir las emisiones de gases de efecto invernadero), es una disciplina que ha ido cobrando cada vez más importancia.</a:t>
            </a:r>
          </a:p>
        </p:txBody>
      </p:sp>
      <p:pic>
        <p:nvPicPr>
          <p:cNvPr id="17410" name="Picture 2" descr="http://3.bp.blogspot.com/-pDG9nZyhAVg/T5i-i5U4uWI/AAAAAAAAAB0/a1e6t7lIdag/s1600/quimica-meioambiente-201008151312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2" y="4437112"/>
            <a:ext cx="2926337" cy="2420888"/>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2.bp.blogspot.com/_PydTKD1VAmM/TI1KjeolOqI/AAAAAAAAALg/582pRoqdWHA/s400/mun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437112"/>
            <a:ext cx="2661270" cy="2420888"/>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image.slidesharecdn.com/quimicaunidad5presentacion-091103204156-phpapp01/95/slide-1-728.jpg?cb=12573025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3083" y="4437112"/>
            <a:ext cx="2523013" cy="242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909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La Química Ambiental</a:t>
            </a:r>
            <a:endParaRPr lang="es-MX" dirty="0"/>
          </a:p>
        </p:txBody>
      </p:sp>
      <p:sp>
        <p:nvSpPr>
          <p:cNvPr id="3" name="2 Marcador de contenido"/>
          <p:cNvSpPr>
            <a:spLocks noGrp="1"/>
          </p:cNvSpPr>
          <p:nvPr>
            <p:ph idx="1"/>
          </p:nvPr>
        </p:nvSpPr>
        <p:spPr>
          <a:xfrm>
            <a:off x="33012" y="1484785"/>
            <a:ext cx="9144000" cy="2808312"/>
          </a:xfrm>
        </p:spPr>
        <p:txBody>
          <a:bodyPr>
            <a:normAutofit fontScale="92500" lnSpcReduction="20000"/>
          </a:bodyPr>
          <a:lstStyle/>
          <a:p>
            <a:pPr marL="0" indent="0" algn="just">
              <a:buNone/>
            </a:pPr>
            <a:r>
              <a:rPr lang="es-MX" dirty="0"/>
              <a:t>Tradicionalmente las ciencias ambientales han estudiado los procesos e interacciones en la mesosfera, la exosfera, </a:t>
            </a:r>
            <a:r>
              <a:rPr lang="es-MX" dirty="0" smtClean="0"/>
              <a:t>la geosfera</a:t>
            </a:r>
            <a:r>
              <a:rPr lang="es-MX" dirty="0"/>
              <a:t> y la biosfera. La </a:t>
            </a:r>
            <a:r>
              <a:rPr lang="es-MX" i="1" dirty="0"/>
              <a:t>química ambiental</a:t>
            </a:r>
            <a:r>
              <a:rPr lang="es-MX" dirty="0"/>
              <a:t> no sólo se encarga del estudio de la vida, transporte y evolución de las sustancias en los ámbitos antes señalados, sino que debe añadir quinta esfera, la </a:t>
            </a:r>
            <a:r>
              <a:rPr lang="es-MX" dirty="0" smtClean="0"/>
              <a:t>antroposfera, que </a:t>
            </a:r>
            <a:r>
              <a:rPr lang="es-MX" dirty="0"/>
              <a:t>involucra las actividades y sustancias realizadas por los humanos.</a:t>
            </a:r>
          </a:p>
        </p:txBody>
      </p:sp>
      <p:pic>
        <p:nvPicPr>
          <p:cNvPr id="18434" name="Picture 2" descr="http://1.bp.blogspot.com/-5RGIdkb1DxU/UZ7bDzm2XfI/AAAAAAAAABE/qSFI6uIXd-U/s1600/173340_jpg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49080"/>
            <a:ext cx="2987824" cy="270892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2.bp.blogspot.com/_a6g-ynXl3og/TIfi5ORQ6oI/AAAAAAAAAAw/ytTR6avCxMM/s1600/atmosfera-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149080"/>
            <a:ext cx="2736304" cy="270892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www.bibliotecapleyades.net/imagenes/ozono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6840" y="4149080"/>
            <a:ext cx="2216968"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753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200" dirty="0" smtClean="0"/>
              <a:t>Divisiones de la Química</a:t>
            </a:r>
            <a:br>
              <a:rPr lang="es-MX" sz="3200" dirty="0" smtClean="0"/>
            </a:br>
            <a:r>
              <a:rPr lang="es-MX" sz="3200" dirty="0" smtClean="0"/>
              <a:t>Ambiental.</a:t>
            </a:r>
            <a:endParaRPr lang="es-MX" sz="3200" dirty="0"/>
          </a:p>
        </p:txBody>
      </p:sp>
      <p:sp>
        <p:nvSpPr>
          <p:cNvPr id="3" name="2 Marcador de contenido"/>
          <p:cNvSpPr>
            <a:spLocks noGrp="1"/>
          </p:cNvSpPr>
          <p:nvPr>
            <p:ph idx="1"/>
          </p:nvPr>
        </p:nvSpPr>
        <p:spPr>
          <a:xfrm>
            <a:off x="0" y="1600201"/>
            <a:ext cx="9144000" cy="2980927"/>
          </a:xfrm>
        </p:spPr>
        <p:txBody>
          <a:bodyPr>
            <a:normAutofit fontScale="70000" lnSpcReduction="20000"/>
          </a:bodyPr>
          <a:lstStyle/>
          <a:p>
            <a:pPr marL="0" indent="0">
              <a:buNone/>
            </a:pPr>
            <a:r>
              <a:rPr lang="es-MX" dirty="0"/>
              <a:t>Dentro de la </a:t>
            </a:r>
            <a:r>
              <a:rPr lang="es-MX" i="1" dirty="0"/>
              <a:t>química ambiental</a:t>
            </a:r>
            <a:r>
              <a:rPr lang="es-MX" dirty="0"/>
              <a:t>, podríamos encontrar las siguientes divisiones, aunque es una materia en la que es difícil hacer separaciones rotundas, pues la mayoría de los ciclos biogeoquímicos afectan a algunas, o a todas, las partes:</a:t>
            </a:r>
          </a:p>
          <a:p>
            <a:r>
              <a:rPr lang="es-MX" dirty="0"/>
              <a:t>Química de la atmósfera.</a:t>
            </a:r>
          </a:p>
          <a:p>
            <a:r>
              <a:rPr lang="es-MX" dirty="0"/>
              <a:t>Química de la hidrosfera. Predomina, por su importancia, la química de los océanos.</a:t>
            </a:r>
          </a:p>
          <a:p>
            <a:r>
              <a:rPr lang="es-MX" dirty="0"/>
              <a:t>Química edáfica o química del suelo.</a:t>
            </a:r>
          </a:p>
          <a:p>
            <a:r>
              <a:rPr lang="es-MX" dirty="0"/>
              <a:t>Química de la biosfera</a:t>
            </a:r>
            <a:r>
              <a:rPr lang="es-MX" dirty="0" smtClean="0"/>
              <a:t>.</a:t>
            </a:r>
            <a:endParaRPr lang="es-MX" dirty="0"/>
          </a:p>
          <a:p>
            <a:r>
              <a:rPr lang="es-MX" dirty="0"/>
              <a:t>Química verde</a:t>
            </a:r>
            <a:r>
              <a:rPr lang="es-MX" dirty="0" smtClean="0"/>
              <a:t>.</a:t>
            </a:r>
            <a:endParaRPr lang="es-MX" dirty="0"/>
          </a:p>
          <a:p>
            <a:endParaRPr lang="es-MX" dirty="0"/>
          </a:p>
        </p:txBody>
      </p:sp>
      <p:pic>
        <p:nvPicPr>
          <p:cNvPr id="19458" name="Picture 2" descr="http://2.bp.blogspot.com/-yBQWVxha5HI/UZvUUeJMENI/AAAAAAAAAIw/xzoyMGkajyk/s1600/HIDROSF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6" y="4365104"/>
            <a:ext cx="2330516" cy="247381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hQSERUUEhQVFRQWFxwYFxgXFh8VGBgXGBUZFhcUFxcXGyYeGBkjGxoXHy8gIycpLC4tGB4yNjIqNSYrLCkBCQoKDgwOGg8PGiokHyQqLCwsLCwpKiwsNCksKSwsLCwpLCwqKSwsLCwsLCwpKSwsLCwsLCwpLCwsLCwsKiwpLP/AABEIALQBFwMBIgACEQEDEQH/xAAbAAABBQEBAAAAAAAAAAAAAAAAAQMEBQYCB//EAE8QAAIBAwIDBAQKBQkGBQUBAAECEQADEgQhBTFBBhMiUTJhcYEHFCMzQlJTkZOhFbHB0dIWQ2Jyc5Ky4fAkNGOClKIXdLPC0zVEZIPxGP/EABoBAAIDAQEAAAAAAAAAAAAAAAAEAgMFAQb/xAA1EQACAQIDBQYFAwQDAAAAAAAAAQIDEQQhMQUSQVFhExQycZHwIoGhsdFCweEVIzNiUnLx/9oADAMBAAIRAxEAPwCZRRNE16QwQoomiaACiiaJoAWnrdjYGuLB3qVVcnwGqFNNbzEpRSGuqrHUgrhzSmYpEHnR1Iyd8hVQUuFKBS1y5NRQUUUk0EhaKSKULQFwoAnlTt22ttQ15sQTCgSzO31UVQWY+oAmmtTdfw5E6S2xhQg73U3SOgCq4tjrtkw2kpWfWx1OnlHN+/eRDe5ElNA3Xwj18/uroaEdW+4fvNQ/jTi53Ym3Pj7of7Rqrkc2dmdrdi22IALEg8slJgO2+IXBcIvBQ+ErprI764Adw926YRPIbqvPxNAjKqbQxL8LSXv3yINT4MfOhHmfu/zrg8P8mHvn/OpdjMpNxFtsfoq/eQOktiBl5wI8iedFKrauJg7XT9P2KnKVyvvaNx0n2b/qpoGraaRkB5gH3ft50/S22nlUj6AqjuVlkFiFUEk8gBJPsAqQeE3vsrn9xv3U+nC83i2QGYMoBJG7IwEMASIJ8jV9p+E6pfm7qhCwbZwSQXlt+4gErEECBBHXIaPfoTW9TzQxD40Zr9E3vsrn9xv3Uzd4Je591d/Db91a1OEavIN3yhiqK5DCWCvcJ52ImH2MD0YjenLej1ZtqPjCswcFmVl3XG3I+ZPPxtECMwJIFdWMkuB2VFSVmYj9DX/sbv4bfuo/Q1/7G7+G37q2vxbWQD39vLxD0hjkcAAB3MnGLm07kz6hP4TptQjOb9wOpjAAgkc9iQiz0E9YnbkJd+lyRR3OPM87/Q1/7G7+G37qbv8AD7iCXtuomJZSonykivWlYHcb1nO3v+7r/aD/AAvVlPGSnJRtqQqYVRi3cwFFFFaIibcnUST3AWMiAbQcYM1s2wQCp7wAuDB6da4+N32lrenR8SygBABkHZCrknciAZEblhUmy+vAY4iWIMNi0E4BgD30Ko8UAAzudtgelvcQgHC2pgkjFWn51gAe+EGFsry5uTuBI85dm7ZAl28Wj4sgGTCe62xyTAxlMkFhz258hvyLt/uS3xa33giF7uZHdkmYI3yAG2wmPOBRrQxIWST9JlwjBYITvTjLAzExLRO09atdaz3sVhWVlWGE7d9gUPejAkG2SxAMwIgSC7CyC3evm4FOlthM1UsU5rLZuBO2wQieUn0iIq++JW/qJ/dH7qq9Vf1guNgilMlCTiDBguzHvJgeIee4gU3oG1YuLmvhYguTjHzaAhQLpKCZIjKSDMTNF2FkW76NIPgTl9UfurzgaFo6ffXptw7H2V51f11tEW40m0wnvV8VtVgFXYqZwM+kAQOpA3qiri6tBrs1e5TVvkkR/iLeQ+/99IdG/wBU1J1Wt7sBu7uXLZXLvLUXQN+ZRTmViDKBufSJrheIsVNy0q37RJAaxcBdV35pcgM48g0+rpUY7UxGrjH38ypOZHNlhzUj3VzFLaVrystvUC6ARnbvJ3dxD5M1ju3tn1FDPsM006vaMM2osr0cMNdY5fS7xTetj1nFdvSFNR2otJR+v8FqbHKKfVbmAY27V8HcNYbu8l+sq3GKk/8A7Ipqxct3HwR8bkSbV1SlwesKfSH9JZHrNXLadFq7v9zsXc5op2/p2UHwz6wZHvjlVPd43iYa0wPUFtvaDBkVyG1cNO63voxpYao1dZ+TRbrp2PQ/sp25cFrFbYFy+04qTAAGxuOY8FoTE7kmANzVfb7ZJtNp4HOGBHukCaa0naC2tt2yjUXd2c25AacU5EzbtLEKTJCn6TGc7E7QlVbjDJffz6FEqFbjEse6ZbsW4valgM7tweCxbPJVtqZGREi0ploln2DFnS2AXc2WJO4v6y4AxMTNmwW8EK0zt3axyZiY4W5aZE0ti6AjS167nFwgkZgMYJvXCd26DLkcRT/EghDNfUJo9LviRC3GRQy+HYGymyqu4dwNoUZIKV/f7deC05lTTWqGdPcVbbujdzppl9SxyvX29HvELch0VyGJ2wUDE11p9Qtldu60dkmSdRvfvEj08XfIMT1uZvtuoqqvPqdQRqMblpWHgzD5opEC3Yt2la53rGc7pUNvihC+MzuC6F7bHNb2n2zi3pxbDKDM3rk3rgJIiHuhjJ2q7ssrv8/+sm45FroI7uRcu3Q2+V2Vby2QomI26KAee8zT1SbmkuHco33GomoulUdu7f5NwryrCJCnvAApLoMgdumXVYrOcJ1JXSFXGUmdgeZAHmdh5c6i8QzHhNm61vY52L2NwEbzhlbMA9FZpjcdKja/WurjN+4JhQXHfaO9PIFoVrTySNysiIzG1MtZt2rmIDaF2aEZSraa6T9HEju8iT6JW256Gr4UVHP379Scadsyx4QGulBY1ORDAOLyEXVHpYsU7t7bRtLLMbz1rQp2c1CoEXVFYECMgBFsIIUN5gnnzMmay2uulQvxxQuHLVWWwFtjsGMnvLE8plk3hjBgzG4pqFHdXrl1g4K279oMGkjwB1t+jc6hlhG2HhmC5RqqCtbXy9v7l0ZWNC/Z++d/jLg/17kH0hOOcAiQ3lKwdjXWi4DdtsCLoVecIGG/dC0CRli3IHcbYrHWcI/bnUu1s22bE/RAya64528hIJHNltAqnJrqkRVuva8ie8dkKn5QC5mlgeV+7tbR+mIJMkQDTMqzj+km5NcDR6Ps9dVgWvBhkrFfEVkXA7MMmJLHlkSdhSHgWpiPjLb8zLT6TGAZhZBAkDaNvM1F7W3WAZb1wAiQQxgg8jE7VV6rX6pOd65HmHMfr2pjDShiHaMknyZTLEKPA2/CuFXLdxma7KnOEEgDNw42JIkeLfmcz5CoPb3/AHdf7Qf4XrHfp3UfbXf75/fTWp4lduCLlx3EzDMSJ89606eDlCaldZFFTFRlFqxGooorRESy/lHqftn++j+Uep+2f76raKr7KHJehPtJc2WX8o9T9s/30fyi1P2z/fVbSqN6HShyXoCnLmxODdr9SbwS5fuEMyiWeAoyEk7HaJ+7nznW6vh2ruMq2taAT8o0XJi0xMOqhd1JmJPSJrybsxqCNXZViQneKCRuVGUSNjvG8Qa9mt8I0rPbHfuYFu6olcWXI90JwjExAQEbDYc58fh4Oaam3rzNLuFSjeFWTfFO70K7h/C+KIcm1Fu6hjndbcHkVIt7GmtdwN7GVzTlQyv47IYhLhcBjzWLdwjcOvhnZp5i00nAtGwGN0SGOO1rKRcQZL8n52gAR0JionaqwNBpENtmZe9QEORuAjyJUA+v2gVKrRVODkm3lxdyLhGhByu2uruUuntAy+jPdlWYXLDrghfZnVl/mrhBBDrKmZhwQasNLw+3qBcuJ3mn1C/OEAK84ZILo3S8hMgNLAwwVhvFdPeAarS73McSp5XFU5dy6j+cEtg3Qt1UkVLvWU1CJdt3ChxytXVHiAbmrKdmQx4kbqOjAEJxnG+89H9PPmghUTSktCyv8ERmUX474ABLqg2jkzMpW22WQkLOBbkR6UGubHCbllW7y6bwVgFYW4uhSYJuBSA8bbqoJ8idzW29b8YW5a1KAXUgXkghWk+G9aMz3bEZKR4lIgwy0abVmyVtXGZkaFt3mMsW5C1eIA8Z+i30+R8XpzlKPh3c+XToTbjpYe1/CVRidMTYLQ8hBg5KgnvbJgEnzBVhPpVH75buFjVWlD7lVPjtuV3ysP0aPEFONwCTEDKur+gZS9yxiruZe221u6frbfN3SBj3m/8ASDQMVt91qbRDKShOLo3hdHUzi2JlLikSCp8iDBBqpyTe8tPqiDfEQ6e6hmy+Sgb2rzEz/UvbuhPk2Y/q865e/ZuMLd22EusJCXAAzdDgykpcI64sxG0xNHxs2WW3eYujELavEbljsLV6BAc7YvADTGzRkvErltrZt3ES5J9A7gEbhpmQw6QQR5iqKjirdp6r3/JdRjVlK1P1X7kLVcKRD6KkHlIEj1Gor8NtxAQSfL1+UU8ixzLNsBLEsdttySST66laLFRcvXAItjZTEFiDAPXePKPb6LI04OpU3Ys9Jd06d5u7X1ZQdp+FLp2tKB8o4xa2DkcyRiFkbZTESRO42mJvD+GPaC2ywuauBdCvk9jSqZUOqcmfZlBkMxygqoNUvD+Nn47394F8VgLzChst0yJgiAASZ3beWNazh+st2rD3shcYhr14gyzXMPQAG4AAW2ojkF61stxi/h6e/wAmNi5VbJP2yy4BYi8wshrl+3ib113wLAo+Ft2Ub7sj92BiojaSJubOj12aM7pKriSpHItbJhe7G/hYE+RECZrMXLlyxpbjGDfwZz5d/c6Dl4Q5VR/RRd9qR9KEbS2FnC1mwnmRYtd2pO25yuK3tWegq+niN2NrX1+glGpwNxwS1qVLfGHVgVTGIkNie8nFFEZEAc9l9dWj8j7K841056Y9BfI/vaa+g9u5FSL/AOfeW8f63fJA/XXe+5pbuodrplqQtKFst8XYTZuCLIbxIPCc9IfUApdQ3NSVHzdK+nNoEANd0xEPZb5Q21A5oCC1y352jJ5YcsDJ4lpu8R7WLEzIZSAUuIwKOhmcg+Mc5IjfcUzqNe4jK3HmYOMzzEbEEgxuem9Z8qjir2fX8lsMNVnmvujm0j2wr6Vu+07KPkZBhIgNp7jEACPoMcSORU7Fm7pVOnb4ubvctt3FuUlgxV7W8NYQscXURiFb0fFLdvWsmYErk5bHyLRkFkeEFpaJ5k+dO6bVMhPUMSTvDSfpA+frqrvajLj759eo1/Tqqje6uVdoYMqoz3Odprlv5J9Rct5E6SxEDTaa3BJZSANgCTkS73QWRkq9wZuXjA02k2E29NbeFa6FIGZBIJLMZItmb8X7pZsEFiE0+nUCVtJALu46kFXuMT6WFscyZYuScbdsjBLndWRc8XfahCXvX7sQXW0Q7xtlcRjt4DWhGe9mnl79/wAISd07Md0/EHFzG2ruMcxbee9uZQBf1F25tYQwYSO8OJOIAwE8atQy2rjobzDdEDHmfSK7lEj6TwDHTlUcKysbNljsc9RffxNLKdl6G8QAeWKKF29FTT3+0FvTKVtYWUO5ZzLu0buzMZdj5mT+qqptN3Sz4c/Mpkky61nCwZw2by5A+r1fq9lVBFZ7U/CFb63rrf1FYD9gir+3cyAbc5AHfnuJ39dej2TWrzi41eGnMTrU92zsLRRRW2UBRRRQAV0vMe2uaWgDLdj9L3nELCGQGu7kc9pP7K9xfshYMTmQN4zIBPmY923IQIArzzg3BbTauxcxxdbyNK7ScwfEOR/zr14V5lYaWHbjI9JVxKxG7JciotdmLSsH8TMrBgWIYyGuNMkdTccn29Kp/hR0zNoSVjwXFZt42Mpt73H51r6y3wm3ceGXz5d3/wCtbquur05LoxWrSdaDprV5HmvZHind3gh9G54T5Bvon79vfWqt2u61BAPg1Euq+V5QDcIPk6Q0edtz1Neb6XVAwRsRv6xHUVptFq71xCzBriggEg+IEkAbTJ5ge8V56DlG6tfoJ7Nw0t+WHqvda5mi4nayUMrIL1olrbOdtxD2zG+LrKnnEq0Sork6+zds/KKQt1PFbZdwGG6N6x5jyBB5VU29SriQVMfq84pV4lYYqCLivuCkgs39NGUEYfS3gxPMiDyEqlVbqSuj0H9OpU0nNtk/Q8UIULcJuFSQrzDMv0e8H1wNiRzidpIDV7UZXRdVYdUKsZkMk7BxyIVjI+qSehIqJd1sGFtgkfWGzCZzVneZPIpguxaHEKzJb1F8tiLuLAZBQMnKqDsdgjEKTIxglWYBQ1xDcqbb+Kaz4LP7E1QpRd4035t2J1y89xVbMFDHonISTiFISZlhjABOXh5wKh3NVbRlzYgnE8gshoIALEDxJ4kmA+LLIdSlKdKoks6hWQloOQNtwoe5ivha0RhmRtiUJGJBpq1fsL4VVixUztPdGQfF3ZOYf0gVYyQJImVnGhTWbg35uxbvtZRkl/1Vx08QQCBbuMSJnIpzykQ6LDAwN5BmQefduW7neJctvCJcAXZiQCGDrcO3igjcAcp9tFu+HMi0bXmDBHtQhmMe2Om3Olux74pSrW3J2jFK3IvhBSjm3nzMfxDhrhyCTbup4Z5j2EcmU7Ee4giahWuJvlC28yDBZDioI6Av1nyJitj2ssgHTsQQ7WvHPUq0Kf7pA/5QOlZ7hFpXsZCS67m2Fhiq7O4J22iCACd5IgEjSSbytfl8xbeyu3Yk2+0OriMh0PjbPkQRJwmJA2mum4/q2ZWa5aBXLGLUkBhDCWaDIjmIkDyFdXrdlAuVwuWDThAj6jQ8Ers2WwYFYxghj2ONdzeD6aNvTQBls3AD9Eue8QNzAI8JGxddj2NNx5JepU4U5aRv8hsa3VXjHfXWKnvItoilYB8Qwt5AAE9a7bQ6sk5ai+hDYnO/ADYd4PCJnw+IQpkAwDBp0azVOFVLC2wVDpCl2HIfGFa0EVbhafRWFOygSylqxw++ZIutCpEqwtr3bZMp+TC/J+G4YAJGL+HZiLFBc2/JELRjpFLzJGoOp06/79K9crQuEDE2xgotq7ri22JgC4rei6sZOl+EG8oXvbIcZElrRKPDHmEZiAwWVEMY2icQapdXw+1aIAdTc2BQriyyCRjBYYjcTIBmVyBJDdRqVHF7ti2nSjJXbubzQcTs6qyGVlMjf6JWDuq5DwYifD0CEkFmERNZw42jEHGecRud4PkY3g7+YHKsQmrOnuC7bMOCCVmO8jYK08yByJ5EDpIrRcT7Td6lvuxiMBJjeTvHMwP2kk7mlK8I1I34+9S6lvU52WhPBjkcfWDvzrj9LBHDnFnVWRY3hWYMxhdpJVZkdKztzUu3NjH5VV8b4oLFuR6bbIPyJ9gn74pejQmnZMuq9nJfGrom9ou2y2bA09hT3hlnZiGLOxk3bkc2Jkx7OgAPnV++zsWdizHmSZP30l26zEliSSZJPU+33V3pdK9zLu0d8FLtipbFVEsxjkB5mt2nT3PPmY+7BNtIZPKK9i4ZcysWj520P3oK8p4twq5przWrwCuhEiQeYkGR0III9RFeo8BfLS2D52k/JQP2VsbPylLyM7HZxT6k6iiitcywooooAKKKKAJmgvlCGU7qQR13G9XZ7X6j6yf3KoNPyNONS04Rk80aVJtQRcX+1epI8Lqp88AfyPOsj2r7RcRuWmtXij2XiWS2B6Lqwnqu4Hq9dXNNj1f6n/QrPxlCnuLVXaWXXLNDtCrKE7pJ8c+h5nbuYmR/lWr4D2iNsbAMpZWg8wVIaAQYElV5zyqfxPs9avSYwf6y9f6w5H286z2o4Ld00k+O31ZBsPWRzH6qwsTs+tQe9HO3FF2LqQxVq1LKpHg+K4r8GptWrepuEqe7hLSIg8JykB4AmQAG3PmCfKqTiei1CXSRcOOQZXl8WVu7dUa2PAAo223bflJqHZ1O09On+vOr3h3aZ0gGGWCN/SGRSTPMwFEDpSUKqzvqcw20adb4W7P/AIvL0ftkPRaLVEj/AGhMJJOMO+7u0EtaA6qOQEcgI3c4nwa/cdnS8bZlCkMRiUJfIQNmLBRkDMFvYbN9NZuK1yxcKOqZssdQGZxufVzEjem+F8TtyTf+iJgbZEfR9R8on9hrfaqopRt6I1rwcHe5F0PCWRFAKkriQcC24BDsJb0mkmQBuzTM1c6Xh94ySrEFvDCnYGBBMbmTz9YHMGq/W9urg+bwsoOjAbxPMHwjptv6K7mN6G52qu3BAu3rgPRZx9Hu/S2X0dufKfMzOVDtLuTb+RFVZJWSS+ZuNPwi6fSxRfNjHSd5++fLfqJYfiWmsS2ffXRjCjYczIJAIVliTJPMDfmIei7MrqNOt19U6OxtqUe0bhVrwDrv3gDLDkluQh+oNA+DywT4+KKI3hbQtAgIHkE3MiAhBJDbT0pmlglHNR9cxeeI3snL0VvrqZzj/aB7rhn3fklteg8gOg2Esdqi2dIAgU7nmZ38RJJP3k1ttD8G1gFVtaoMXMeG2GPouwZz3s7i20czTi9hbJJHxuB4vEbULKFgw3uzIxLeUb1OVCq9F9jsa1NK1/ozJLetKo8EuTi6bgupk95bcyFcABQCNj9YNCv/AKWtgfJ6YSYGVyIKg/UbMo7QJ9IAZCWlSuhu9hLGLn48GKoTCW1knAusBrknwqxiRMjcVPt/Avbjx6l3P9SF5MOWc8yh58lI6ytkaVRcEVupSerZirvaZz6RtEE7qwNyQBiLZyaGXEKpOIY92jE5KCK3iXF3Yl7nevmzTzRJY5MABtvtIjcgEyd69c/8NLeTOHGRfOTakwH07hci0mO5cc/54+W/k3wl8bu2dXd0jEXBbZGzMgkm1kNix5C6Rz3gcuVTdOf6mRjUp3yiV6cTIBxUKPICee5PlNMPrGO7OwH3D8tqzt3iLt9KPYI/Pn+dWHB+zd3UeI+BPrsJn+qOZ9vKoOlGObLJ4qMUWXCLAvPiCDG7Eco9ZjaT9+9ahdJ5n7hXXDeFraQJaBjmdpJPVm9dT7fDmPOB7T+6l5UqlaX9tMzp4+q/AQLiIoLN6KiSSeQAk1VBdBfsW7+qfF3bcB5ZVXUOgti2jll+TxYnuyPSIbIgVfcT7MC+mDXGVZBbECTHISeW+/I8hRoux2ktcrQZh9K4e8MjrB8P3AVpYPATh48myCqzkt6bbMtpONaZLb2tNp3ulrjsB3feDa1qbVp8nlnxN+0wBQR3ZMy21q9jWamz3XxaxZtYBCLrFiCFxDIqQVA3KqwIBYnedtbatwIEBegAgfcKVRWrHBpas46jZl9f2N+MOb2rvvcuFQpKKtoQOQ5EkDkCd4A8hVtpNKtu2ttZxQBRJkwOUnrU+9yNRaeo0owXwoz8TOTdmwoooq8VCiiigAooooAkafkacNN6fkadNUy1NGl4EdVyeY99dVy3Me+lq3hXmvuhlBbpjiGqFm01zEsFIkAwfEwXaQZO/LrT1uu2UHmJ5H3gyD7iAfdV7KlFOOZlte+XLR3bdwtEicSeRLDu8YBgTtMyCRVO2ouCQunvMVALAKRjkhYZeHbkY6R1mVr0LKjTrifAAuTZGABLHYs0DxH1msyts2lVe89fT7FdXD06uclmYK/qroxxUTDZjcxA2CkRMn1b1xp9Y7Ic7ZViCOY2hAerbyZG23nXo/EezNu4ZjFvrLsOXMryPu86yXE+z92ySfSUH0l3HvHMe+sGvhatCPhTXNXFKeNxOFVo5r1Mol7x5FASRIJAPLpI+/Y9KmHizAgYiPPc1XcT0rWmyTZD08j1Hs8qqtRxVy20DbnFSjGNQ9TQxtOtT31xPaOF9otPb02n71ULFLWZ764jqpvC21wACMVFpGxUk+YAli1rPhJ0FoMvdSVXBVS64DKyICJUwsHwmeYRImAB4jd1LnmxI9sfqpqfupxb1rXFnGN7nsGo+GjTW7xexo2YlssmvurEkODIgiPlLkDcDIxFVn/jFaAIHDgAREDWXBtjhOycyuxPM9Zrz7Q8Iv3jFqzcf+qhMe0gQPfWn4d8FOsux3gSyD9dsmH/ACpP5mrEpvQqnKEdS8v/AA022Mnhyz4htqnX0i5YgBAAT3lzcb+I1Z//AOinH/2Kf9Qf191TWg+BuwB8teuOf6MWx90Mfzq60HZPR6e6qpYtzjOTjvGnp4nmOR5RVjhKNt52vkU9vTfhVyPoPhx1V8/I8MNz1reYge1u6gffWa4z2P1fE9Zc1V9E0ouY+Av3rDG2tv6IjfGd4516gbA2HIeqlWwB+/rTKw6/Uxd4p8FYxfCvgusWhL/Kt5sBA93L8vfVw+lsoCot+IbSTl+ur8LVFrPnG9tXU6FO+hCnJ1H8QyDtHSkiiimxnIKbU/u+4c6cNNqOfqJpecE6sG9Vf7HXJ7rQ5XIroGuRTJB8Di9yNRalXuRqLVsNBDEeIKKKKmLhRRRQAUUUUAK+sW2ssdiegJOwLEwByABJPQCraxw1nTPK2qzj43CSQATE89iKpb+mW4AGmN+RgwVKsPYVYg1I7SXSulskAle+uAhcTM2rcCG6T5RWbjq06FN1Io1sFGNVqDdi3/Rn/Fsfjp++uDwzxD5XT9f59PV66xd9iiy9phiYRRzC9SCpIEbyR0qy4Lx/TWGa45F54xRVxyKs0uo5n0VxiN5rz72tWm0nBa6+WfU3J7PhGLcZXfI0a8KI/nbH4yfvrq3wpmIC3LBJMAC8hJPkADz9VYa+gVCEW5csdGKBXEPIJW4AN+u+0bedXPZTQXfjlolUUG6rkC5yGWQOCggv0LEifdVsdr1XKzS1sVy2fTjG6nwuWhFdWh4h7R+uuW5n20V6RmStDRYbz1imzY85kcj1jy2qDwy8TIJMSP21aUu1YRnFxdjN8b7L2rwYRgWEZAeEz9Zeh9kV5/8A+Eupe40PaVQfCxLeIYjeAu3lv1Hsr2MikNsUt3ale9rHaVTsr7vE894b8DdlYN+9cuHySLa/tY/eK1XDex+ksfN2LYI+kRm3tyaTPvq2W7vBpw1YqUY6IJVZvVldruLC24TEnYEmfRVri2wecnduQ6A++bqNQltVa64TLKBizeiYPoKQOYri9okYhmUEjkT0hg4/7lU+0Cs38JPERbt6UeKT3pBAUxi6TOTr5+dL4upOnTvT1L8JTp1aijUyRdjtDpIy+M28YynF4x+tOHL101eawxF7vRgIUnC7EwSJi3t4Q1eZvx60Z8DZttLpbcAbeDZxKbTE9atLPbkLaNlLBa2wfMswzLNBVlIY4BcRA9XSsfvWIm7TiuenHhxNiWDwtNXhJ+vDjwNza49plth/jCd3Ehsbvonkd7dSNJxW1dYpbvW2dQWKgPMBS3VBGwnevKjx+3uGS4BjBXwsDuIOTOCNvMe+r3sJxXvNaRhzt3oYwCFFliFISQ3tJ/dV1LGYqU0pRWv09SNbBYSMHKMm2b43vZVNqj429tTeJHwj2/sNVpr0kUZVKFsxlNRldKEQIJBBn0XwMiNjJHIn3VJ4jqtLZuNbe7cyV+7MWgRl5fOSPfFN2bQD5BQGYjIgAE79SBvVT2n1DDXaoKhYZnZbb5sdhuxAUiJ69KzNp4itRjF0jQwdGnUm1UeRaXeJaRcsrl0Yrk02V2H4vt+6uvjOmCqzPeC3QHQm0oDK4lSPluRHKszZAQKSl5VCgYYsRuRKwoJLdMqmcW7TDUeF0a2VY92EturFDBCwoLQCGMkLsSI2rEW0cU1vPVafD7+/5NJ4LDqSSeT1zLi5xPSLiDcveIwvyK7ny+dp65aTu1uW2ZlZipDKFIKqrdGM7MKyJvXFDk2jBPpFsFgiBsSXBiJha1HDLTDR28gB8rciHa5t3dmDk6g+dPbPx2Jq11Go1b5C2Mw1CnD+23e/vgcXeRqLXTneua9XFWR5irPfYUUUV0qCiiigAooooA6TmPbUzjVudEgxZvlX2U4k+G118qhA1F7XcTe3pLBVyk3rskepLMT4Ggb+qsra1Nzw7S6Gls+SVSzJF61k04qQqHEltw52KyOQjrT3AdMhUZFcQrl8WLAwCYyAZuZ8jWH0Hax7TQMLindgFAMx1NsSPaVI9lXei7Q2QC63IkiLTFbYTfcq3JvapNeJeGqU3mro9JvqayZpuIcNt6dlwcrbLlVt4zOVtbmWWMj0o3j2c447K6jLWoGCi4Lg9EH0N4BYjc+qs7ruOafIw+aN85j3jHbliVGH5+dddm+0aXeI6PukYfKhCzGRjB+qSpP/ADE7nbrVlKhKdVSUbK/7lU3aDTdzStzPtpKU8z7f2UV79mOtADRyq30WqWAJ3jeaqKVHgyKi1cjOCkjRA0tRtJqAUBPXbYe31mpANUNWEJRaFpCPXS0Vw4cMp5g/nFYr4Tbk29GSYkXvpR9O35sJ/OtrcSaxPwm7W9GPVfHM/aWweR/ZSuMf9sbwviMJnv6X/eP/AJB+qlHmfEJ3lthOw5M29IX3iR95H63FXGi4qBY7vvbtsxdDLbXvBe7xVC5y7CAFgyCYiOdYxoFOG32OPqDR+RZT+VaX4PWHx3z+Svbk5fzLeU/r6+us2RB2/MFfyAFaPsCn+2T17m99Hb5l/pET+dTp+NA+JrWaeppKKSvUi51b5j2j9dU3avjttddqF7lmObK8BBlERubkx7ulXNv0h7RWN7ZsP0hqpYD5Zuq/tWRWLtaCnGKkXUZODuh612rCMGawSMl5lFOKmQo8ZybykitM3bbS6lwCGyAYi3dPdGS+QAIZgwEkEhjM8hFeclh0Yn3x/hWDXd7TOgBdXRXGSsylclPJgSMWHLeKxY04qDSVvfUY7Ryd2a7ifFrducLiopYxm3jVYEHCWLMSCYG28DarPhWv77RofFtfuLLDAtCWTlj05xB32rzhfUST5A7D+4oB99bjsy0cPX/zN3y2+TsdB++nNmUYxrprXMqxNW9PPQkPzNc0rGTSV7FHnXqFFFFBwKKKKACiigmgAqm7e3CNJpoJHy17kY/m7HWrk/5e/wAqp+3llm0mmxBMXr0wCf5ux5Vn7R/wO3NDuB/y58jBPcLekWPtYt/ikVbdlNctrUqbu6eIzgXIJRlFzFfTKsUaCDMc6rU0byPA/MfQPKd+laztxotOSh0dpQFu3lbBYMKwFvwAnJCskXBzyIMFa85Fu2ZuNp5FP2i1Ye4Mr3fsqAM4slfFvtlegtsV8TLl7gKk9g7pbiekkCBeWJYu3I9SNvYIqg+J3IjBwP6p/dV/8H+kccT0pKtAvLuVI6H1VKMnvHHZKyPRG5n20Uh5n2/spa9SxCOgUlLRXDp3ZuYsDExVgOLj6p++qyiuNXISpqWpow00TWfW+w5E1zd1kY5NGRhZ6nyFV7gv3fqaLKsT8J5+T0YE7i/yE/zlvf8Azqda4ujMFW4rMeQBknYmR6oE/nTHbXg9/UWNH3Nl7uPfZFVLATcWJgGJg/dSeNjamX0Ke5K9zz0XCskZe8f/AMFcs2fmfcD6+isKuU7G60HfSXz7EYb+0KDRc7Ga0nbSXvfbZv8AEjeqsW3QcuU6ypgBh/y+3+itaHsAn+2bg/M39yP+C3mv/uqKOxWtn/dLvutH/wCMVedjuzOps6k3Lth7aCzeBZrZAE2WAklB19dTpL418jj0Ls0UtRrnEUBKyxIIEBS3iIBxEDdoIMeR9Rr1Au2kSrfMe2sb21Y/pDVc/nW6uP8ACsVqtHrFcgqZEjeCBEBpE8xBG9R+0XYe5f1V68mo0gW5cLDK6wMHzA2rL2jCUlGxKlJO5hkDc/15/qY/qqx43xdb5LKLoLO9xwz5KrXCvgthN1AiMiMjtsAtXC/Bvcje/op/tiP/AG02vwbXeRv6L1Hvp+7wAj76yOyqZ5P0L00ZYTj6p65E/wDeR+qtp2c/+np/5m7/AOlZ9QH3bVFb4OLoG2o0U/237WU1cafhZ02kS09y07m9cc90+YAZLSiSQDPhPSn8BTkqybQviWuyYzRRRXpjFCiiiuAFFFFABUTiWh71VE7BpI238LKBuCOZB5dKl0Vxq+R1OzuQdPwwBgzBSwA3AiXBYlz5bNA57e6tx2M0bXVuDvbtsKQYtsFBLAyTIP1RWVq77K9pV073UIkxbc7j0D3oOKzLNKcgDzExzpXE2jSdhig3OormxvcIKqzfGNSYBMd4u8CYnCqnS8RtsoJvaxW3lQGYjEgGYtbbkDeD0idqmXu2NjdWV9w0ghNwLZdhBeCIBHkTtvvUK9xjTgELprasCRFxLQHhIQjwMTzkA8jgwnlWTvyNRJIuNPwvNQy6jUEMAR4wNiJGxWo3GdE1qy7rfvkrES4jdgOi+umbfbGwuCWwAoYoR4FChUcjAZAQSkTsAJnHao/aDtOj6K86q/ga0pBgGbl5E2hjIBO55GDBNdjN7yuFjMVznXVcuK1ymV7XR0pmlpsPXYNDR2Mri0lLRQSEqNrNAtwoTsUJjadmxmJ9FvCIYbipVFcONEfRaTuxGRbZV3AELbXFBt6uZ6k9OVaHh9xPCHsrcBKqSpKshZLbZvLY4ks4HIyoABJ2pq1HC+K30VALZuIMV9BlxBS2c8wCHEm4sAHcLyg0riW1FWJRRX2tbaxQtpxlC5gMfFNp3OJLwgDAA5TjDA8pqQ+s0wLD4qSQYEXBv8o1veWAUDEsSekedT/5UX8SRpHkCYJcA+C45AIsnfwKOW5uAc6L3HdRl806hZkKj3A5F1FgMbQI8OZBAghgehAR35cyZXvqtPtGlkZMp+VgyDbCxJjcOTuQQEPPpears/YFtyLYBCkjc8wCR1qEvaS/lPxa5uq+DF9mgs0t3MTyUbkSROO9WlnWNd0zO6G2xR5UzI5jqAeW/KuqUr6nLHncxUR+HIST41JbOQQIaApZZB3IUDeRz2kzTxG1dBYFbNkK3byHuG2mBRLUghStuCMgRbISC5iZj0tvOta93XBiyoDKqApwwlS8ttcDLn4ST4sQUABhqy2jtszqqTmQwWDicijBTkN13jfpWs+K61ZwYY5AqrkOVXxEq1wySZgTvAgCTJGdi/EvIvgrI4s3dcAfANySMwrHd2MEDUQAFxAAJ9sbUiXtdmha0B6KuAVwiULsvyslvTA8I6cwZHa6bX7EuJgZBe7gwLeRUlJk/KxO0helN29FrlMrhJBzJeQWyvMMAQcd3T3LG4EFQsHLep1+O9pJxk+FR4sG8AHxg/Sx3nr13If01zVm6uar3ZPi8K7AMwBEXpGQxb6UcvOGNNpdapUSuGe8lWOBaeeOx9KeYjAKBvGkoA8j4h87c/tH/wAZqPUjiHz1z+0f/Gaj16KPhRhS1YUUUVI4Tv0Jf+yu/hP/AA0v6Ev/AGV38J/4a9UiiKx++VOhqd0geWfoO99lc/Cf+GgcDvfZXPwn/gra3u0Rt3XRwhAfABGGckKyyHI3hj4RucTAMGGV7cWSpbBgAAfStn0ox5XDIMxkJAIKkztR3yp0DusDH/oO99lc/Cf+CpGh0WqsszW7dxSwUE9yzSFyKjxIYgs3LzrRavtsuJwtlWG57xkxgZhoK3IJlCIkHrHQ2lvtDba2HUEg3O7iVG4ZhkSWACnEwZ32A3NReKnJWaXoSWHjHS5lV1Ou8rn/AE/s/wCF6h9woOq131bn/Tn2x81yn9dXen7Z28UzEkhSxVkxE2u8JhrmUQG6E8hzqZ/KVDZF5bdxwWK4riWEMygkZcmK7GfpDpuI9v8A6r0Jdl1fqZfv9dM/KkYxibGw3MkfIzvInePCNvNvWWtVetm1dS4yEqSO5YSVZWUkrbB2ZVPu8tq0v8sLeSKLbkuAfStwuQkBj3nXeInkRz2riz20tsD4CCJnxIVEKGMNmMucbb7HYQY523+q9CXZ9WZX9FX5+bufhXP4P9RR+ir/ANnc/CufwVsOHdq7d1whGJbkZWCCruv0pnFDO2xBHMVw/bG0GK928h8OaDfIrPicbSpE9JWfSFT73PoHZrmzKHhN37O5+Fc/g/1FIOE3vs7n4Vz+CtXq+11tWtwMlZFeJUMQ4BQiXG3OWPh2O+1DdsEGU2mlSwID2voh2PpXB9FCffR3qfQOzXUy44Zd+yufhXPb9T3f62P0Xd+yu/hXP4K1P8sLX1TMkRnbmRdWzz7yIyJ68lPqnk9tLRDYIzEB8fEgyNtA0DxT4pgEA7gzyo71PodUEjL/AKKu/Z3fwrn8FKOFXfs7v4T/AMFay12tttMI/hV2MFGkWwZjFzMwY89jy3pR2qtlbhwaUCkgNbJOeIEEXCAAXEkkDn0o71Pod3UZP9F3fs7v4T/w1IRdUoAX4wAOQwugR5QFq91HatUCSASWuTiRuqG6owBfdptiYkCd4kGuv5Z2sscHnfqkbRtl3mPMxziuPEyeqRzcRRTq/wD8n+7d+/0aSdX56n+7d/hq31HbIYnFMGAY/KMhXZMh83dPMkb8ji45ipGo7VILZZRHymAyZMTsGO4fnE+H0gQfDtXO8PkvQ7uIz4Gr331M/wBW7091IRq9wTqSD0K3d/V6NaG72qRRbfE4XFchSVzlGUD6eIkE7EzOI2Jiuz2stYo2DQ+cboIFsAsx8fKD+R9UneHyXoc3EZE8JvfZ3fwn/gpG4Ve6W7n4Vz+CtS3bK3sQvh5bsgLFghXE95AEtBLQPI1acH4suoQuisoDFfFE7AHkCY51LvU+hzs0Y/gnDrq6i0WRwA25NtwB7ysV6BSY0sVTUqOo7slGNgoooqskFFEURQB5jreC3jdci3cgux+bc82JG4SmTwK99lc/CufwV6njRjTaxlRLgLd2ps8s/QV77K5+Fc/gor1PGiu98qdA7rTFooopMZOWQEEHr66ZbQobYtx4AAAJO2MFYMyCCAZmdqKKAHbVkKoVRCgAADYAAQABS92JmN9hPWBMCfefvNFFACxSC2JmN+U9dpjf3n76KKAGhokFzvI8cRMn1dJidlE84A8hT0UUUAI1sEQRI8jv+ulxoooAIoiiigAiiKKKADGiKKKACKMaKKACKIoooAMaMaKKADGgCiigBaKKKACiiigAooooAKKKKACiiig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6" descr="data:image/jpeg;base64,/9j/4AAQSkZJRgABAQAAAQABAAD/2wCEAAkGBhQSERUUEhQVFRQWFxwYFxgXFh8VGBgXGBUZFhcUFxcXGyYeGBkjGxoXHy8gIycpLC4tGB4yNjIqNSYrLCkBCQoKDgwOGg8PGiokHyQqLCwsLCwpKiwsNCksKSwsLCwpLCwqKSwsLCwsLCwpKSwsLCwsLCwpLCwsLCwsKiwpLP/AABEIALQBFwMBIgACEQEDEQH/xAAbAAABBQEBAAAAAAAAAAAAAAAAAQMEBQYCB//EAE8QAAIBAwIDBAQKBQkGBQUBAAECEQADEgQhBTFBBhMiUTJhcYEHFCMzQlJTkZOhFbHB0dIWQ2Jyc5Ky4fAkNGOClKIXdLPC0zVEZIPxGP/EABoBAAIDAQEAAAAAAAAAAAAAAAAEAgMFAQb/xAA1EQACAQIDBQYFAwQDAAAAAAAAAQIDEQQhMQUSQVFhExQycZHwIoGhsdFCweEVIzNiUnLx/9oADAMBAAIRAxEAPwCZRRNE16QwQoomiaACiiaJoAWnrdjYGuLB3qVVcnwGqFNNbzEpRSGuqrHUgrhzSmYpEHnR1Iyd8hVQUuFKBS1y5NRQUUUk0EhaKSKULQFwoAnlTt22ttQ15sQTCgSzO31UVQWY+oAmmtTdfw5E6S2xhQg73U3SOgCq4tjrtkw2kpWfWx1OnlHN+/eRDe5ElNA3Xwj18/uroaEdW+4fvNQ/jTi53Ym3Pj7of7Rqrkc2dmdrdi22IALEg8slJgO2+IXBcIvBQ+ErprI764Adw926YRPIbqvPxNAjKqbQxL8LSXv3yINT4MfOhHmfu/zrg8P8mHvn/OpdjMpNxFtsfoq/eQOktiBl5wI8iedFKrauJg7XT9P2KnKVyvvaNx0n2b/qpoGraaRkB5gH3ft50/S22nlUj6AqjuVlkFiFUEk8gBJPsAqQeE3vsrn9xv3U+nC83i2QGYMoBJG7IwEMASIJ8jV9p+E6pfm7qhCwbZwSQXlt+4gErEECBBHXIaPfoTW9TzQxD40Zr9E3vsrn9xv3Uzd4Je591d/Db91a1OEavIN3yhiqK5DCWCvcJ52ImH2MD0YjenLej1ZtqPjCswcFmVl3XG3I+ZPPxtECMwJIFdWMkuB2VFSVmYj9DX/sbv4bfuo/Q1/7G7+G37q2vxbWQD39vLxD0hjkcAAB3MnGLm07kz6hP4TptQjOb9wOpjAAgkc9iQiz0E9YnbkJd+lyRR3OPM87/Q1/7G7+G37qbv8AD7iCXtuomJZSonykivWlYHcb1nO3v+7r/aD/AAvVlPGSnJRtqQqYVRi3cwFFFFaIibcnUST3AWMiAbQcYM1s2wQCp7wAuDB6da4+N32lrenR8SygBABkHZCrknciAZEblhUmy+vAY4iWIMNi0E4BgD30Ko8UAAzudtgelvcQgHC2pgkjFWn51gAe+EGFsry5uTuBI85dm7ZAl28Wj4sgGTCe62xyTAxlMkFhz258hvyLt/uS3xa33giF7uZHdkmYI3yAG2wmPOBRrQxIWST9JlwjBYITvTjLAzExLRO09atdaz3sVhWVlWGE7d9gUPejAkG2SxAMwIgSC7CyC3evm4FOlthM1UsU5rLZuBO2wQieUn0iIq++JW/qJ/dH7qq9Vf1guNgilMlCTiDBguzHvJgeIee4gU3oG1YuLmvhYguTjHzaAhQLpKCZIjKSDMTNF2FkW76NIPgTl9UfurzgaFo6ffXptw7H2V51f11tEW40m0wnvV8VtVgFXYqZwM+kAQOpA3qiri6tBrs1e5TVvkkR/iLeQ+/99IdG/wBU1J1Wt7sBu7uXLZXLvLUXQN+ZRTmViDKBufSJrheIsVNy0q37RJAaxcBdV35pcgM48g0+rpUY7UxGrjH38ypOZHNlhzUj3VzFLaVrystvUC6ARnbvJ3dxD5M1ju3tn1FDPsM006vaMM2osr0cMNdY5fS7xTetj1nFdvSFNR2otJR+v8FqbHKKfVbmAY27V8HcNYbu8l+sq3GKk/8A7Ipqxct3HwR8bkSbV1SlwesKfSH9JZHrNXLadFq7v9zsXc5op2/p2UHwz6wZHvjlVPd43iYa0wPUFtvaDBkVyG1cNO63voxpYao1dZ+TRbrp2PQ/sp25cFrFbYFy+04qTAAGxuOY8FoTE7kmANzVfb7ZJtNp4HOGBHukCaa0naC2tt2yjUXd2c25AacU5EzbtLEKTJCn6TGc7E7QlVbjDJffz6FEqFbjEse6ZbsW4valgM7tweCxbPJVtqZGREi0ploln2DFnS2AXc2WJO4v6y4AxMTNmwW8EK0zt3axyZiY4W5aZE0ti6AjS167nFwgkZgMYJvXCd26DLkcRT/EghDNfUJo9LviRC3GRQy+HYGymyqu4dwNoUZIKV/f7deC05lTTWqGdPcVbbujdzppl9SxyvX29HvELch0VyGJ2wUDE11p9Qtldu60dkmSdRvfvEj08XfIMT1uZvtuoqqvPqdQRqMblpWHgzD5opEC3Yt2la53rGc7pUNvihC+MzuC6F7bHNb2n2zi3pxbDKDM3rk3rgJIiHuhjJ2q7ssrv8/+sm45FroI7uRcu3Q2+V2Vby2QomI26KAee8zT1SbmkuHco33GomoulUdu7f5NwryrCJCnvAApLoMgdumXVYrOcJ1JXSFXGUmdgeZAHmdh5c6i8QzHhNm61vY52L2NwEbzhlbMA9FZpjcdKja/WurjN+4JhQXHfaO9PIFoVrTySNysiIzG1MtZt2rmIDaF2aEZSraa6T9HEju8iT6JW256Gr4UVHP379Scadsyx4QGulBY1ORDAOLyEXVHpYsU7t7bRtLLMbz1rQp2c1CoEXVFYECMgBFsIIUN5gnnzMmay2uulQvxxQuHLVWWwFtjsGMnvLE8plk3hjBgzG4pqFHdXrl1g4K279oMGkjwB1t+jc6hlhG2HhmC5RqqCtbXy9v7l0ZWNC/Z++d/jLg/17kH0hOOcAiQ3lKwdjXWi4DdtsCLoVecIGG/dC0CRli3IHcbYrHWcI/bnUu1s22bE/RAya64528hIJHNltAqnJrqkRVuva8ie8dkKn5QC5mlgeV+7tbR+mIJMkQDTMqzj+km5NcDR6Ps9dVgWvBhkrFfEVkXA7MMmJLHlkSdhSHgWpiPjLb8zLT6TGAZhZBAkDaNvM1F7W3WAZb1wAiQQxgg8jE7VV6rX6pOd65HmHMfr2pjDShiHaMknyZTLEKPA2/CuFXLdxma7KnOEEgDNw42JIkeLfmcz5CoPb3/AHdf7Qf4XrHfp3UfbXf75/fTWp4lduCLlx3EzDMSJ89606eDlCaldZFFTFRlFqxGooorRESy/lHqftn++j+Uep+2f76raKr7KHJehPtJc2WX8o9T9s/30fyi1P2z/fVbSqN6HShyXoCnLmxODdr9SbwS5fuEMyiWeAoyEk7HaJ+7nznW6vh2ruMq2taAT8o0XJi0xMOqhd1JmJPSJrybsxqCNXZViQneKCRuVGUSNjvG8Qa9mt8I0rPbHfuYFu6olcWXI90JwjExAQEbDYc58fh4Oaam3rzNLuFSjeFWTfFO70K7h/C+KIcm1Fu6hjndbcHkVIt7GmtdwN7GVzTlQyv47IYhLhcBjzWLdwjcOvhnZp5i00nAtGwGN0SGOO1rKRcQZL8n52gAR0JionaqwNBpENtmZe9QEORuAjyJUA+v2gVKrRVODkm3lxdyLhGhByu2uruUuntAy+jPdlWYXLDrghfZnVl/mrhBBDrKmZhwQasNLw+3qBcuJ3mn1C/OEAK84ZILo3S8hMgNLAwwVhvFdPeAarS73McSp5XFU5dy6j+cEtg3Qt1UkVLvWU1CJdt3ChxytXVHiAbmrKdmQx4kbqOjAEJxnG+89H9PPmghUTSktCyv8ERmUX474ABLqg2jkzMpW22WQkLOBbkR6UGubHCbllW7y6bwVgFYW4uhSYJuBSA8bbqoJ8idzW29b8YW5a1KAXUgXkghWk+G9aMz3bEZKR4lIgwy0abVmyVtXGZkaFt3mMsW5C1eIA8Z+i30+R8XpzlKPh3c+XToTbjpYe1/CVRidMTYLQ8hBg5KgnvbJgEnzBVhPpVH75buFjVWlD7lVPjtuV3ysP0aPEFONwCTEDKur+gZS9yxiruZe221u6frbfN3SBj3m/8ASDQMVt91qbRDKShOLo3hdHUzi2JlLikSCp8iDBBqpyTe8tPqiDfEQ6e6hmy+Sgb2rzEz/UvbuhPk2Y/q865e/ZuMLd22EusJCXAAzdDgykpcI64sxG0xNHxs2WW3eYujELavEbljsLV6BAc7YvADTGzRkvErltrZt3ES5J9A7gEbhpmQw6QQR5iqKjirdp6r3/JdRjVlK1P1X7kLVcKRD6KkHlIEj1Gor8NtxAQSfL1+UU8ixzLNsBLEsdttySST66laLFRcvXAItjZTEFiDAPXePKPb6LI04OpU3Ys9Jd06d5u7X1ZQdp+FLp2tKB8o4xa2DkcyRiFkbZTESRO42mJvD+GPaC2ywuauBdCvk9jSqZUOqcmfZlBkMxygqoNUvD+Nn47394F8VgLzChst0yJgiAASZ3beWNazh+st2rD3shcYhr14gyzXMPQAG4AAW2ojkF61stxi/h6e/wAmNi5VbJP2yy4BYi8wshrl+3ib113wLAo+Ft2Ub7sj92BiojaSJubOj12aM7pKriSpHItbJhe7G/hYE+RECZrMXLlyxpbjGDfwZz5d/c6Dl4Q5VR/RRd9qR9KEbS2FnC1mwnmRYtd2pO25yuK3tWegq+niN2NrX1+glGpwNxwS1qVLfGHVgVTGIkNie8nFFEZEAc9l9dWj8j7K841056Y9BfI/vaa+g9u5FSL/AOfeW8f63fJA/XXe+5pbuodrplqQtKFst8XYTZuCLIbxIPCc9IfUApdQ3NSVHzdK+nNoEANd0xEPZb5Q21A5oCC1y352jJ5YcsDJ4lpu8R7WLEzIZSAUuIwKOhmcg+Mc5IjfcUzqNe4jK3HmYOMzzEbEEgxuem9Z8qjir2fX8lsMNVnmvujm0j2wr6Vu+07KPkZBhIgNp7jEACPoMcSORU7Fm7pVOnb4ubvctt3FuUlgxV7W8NYQscXURiFb0fFLdvWsmYErk5bHyLRkFkeEFpaJ5k+dO6bVMhPUMSTvDSfpA+frqrvajLj759eo1/Tqqje6uVdoYMqoz3Odprlv5J9Rct5E6SxEDTaa3BJZSANgCTkS73QWRkq9wZuXjA02k2E29NbeFa6FIGZBIJLMZItmb8X7pZsEFiE0+nUCVtJALu46kFXuMT6WFscyZYuScbdsjBLndWRc8XfahCXvX7sQXW0Q7xtlcRjt4DWhGe9mnl79/wAISd07Md0/EHFzG2ruMcxbee9uZQBf1F25tYQwYSO8OJOIAwE8atQy2rjobzDdEDHmfSK7lEj6TwDHTlUcKysbNljsc9RffxNLKdl6G8QAeWKKF29FTT3+0FvTKVtYWUO5ZzLu0buzMZdj5mT+qqptN3Sz4c/Mpkky61nCwZw2by5A+r1fq9lVBFZ7U/CFb63rrf1FYD9gir+3cyAbc5AHfnuJ39dej2TWrzi41eGnMTrU92zsLRRRW2UBRRRQAV0vMe2uaWgDLdj9L3nELCGQGu7kc9pP7K9xfshYMTmQN4zIBPmY923IQIArzzg3BbTauxcxxdbyNK7ScwfEOR/zr14V5lYaWHbjI9JVxKxG7JciotdmLSsH8TMrBgWIYyGuNMkdTccn29Kp/hR0zNoSVjwXFZt42Mpt73H51r6y3wm3ceGXz5d3/wCtbquur05LoxWrSdaDprV5HmvZHind3gh9G54T5Bvon79vfWqt2u61BAPg1Euq+V5QDcIPk6Q0edtz1Neb6XVAwRsRv6xHUVptFq71xCzBriggEg+IEkAbTJ5ge8V56DlG6tfoJ7Nw0t+WHqvda5mi4nayUMrIL1olrbOdtxD2zG+LrKnnEq0Sork6+zds/KKQt1PFbZdwGG6N6x5jyBB5VU29SriQVMfq84pV4lYYqCLivuCkgs39NGUEYfS3gxPMiDyEqlVbqSuj0H9OpU0nNtk/Q8UIULcJuFSQrzDMv0e8H1wNiRzidpIDV7UZXRdVYdUKsZkMk7BxyIVjI+qSehIqJd1sGFtgkfWGzCZzVneZPIpguxaHEKzJb1F8tiLuLAZBQMnKqDsdgjEKTIxglWYBQ1xDcqbb+Kaz4LP7E1QpRd4035t2J1y89xVbMFDHonISTiFISZlhjABOXh5wKh3NVbRlzYgnE8gshoIALEDxJ4kmA+LLIdSlKdKoks6hWQloOQNtwoe5ivha0RhmRtiUJGJBpq1fsL4VVixUztPdGQfF3ZOYf0gVYyQJImVnGhTWbg35uxbvtZRkl/1Vx08QQCBbuMSJnIpzykQ6LDAwN5BmQefduW7neJctvCJcAXZiQCGDrcO3igjcAcp9tFu+HMi0bXmDBHtQhmMe2Om3Olux74pSrW3J2jFK3IvhBSjm3nzMfxDhrhyCTbup4Z5j2EcmU7Ee4giahWuJvlC28yDBZDioI6Av1nyJitj2ssgHTsQQ7WvHPUq0Kf7pA/5QOlZ7hFpXsZCS67m2Fhiq7O4J22iCACd5IgEjSSbytfl8xbeyu3Yk2+0OriMh0PjbPkQRJwmJA2mum4/q2ZWa5aBXLGLUkBhDCWaDIjmIkDyFdXrdlAuVwuWDThAj6jQ8Ers2WwYFYxghj2ONdzeD6aNvTQBls3AD9Eue8QNzAI8JGxddj2NNx5JepU4U5aRv8hsa3VXjHfXWKnvItoilYB8Qwt5AAE9a7bQ6sk5ai+hDYnO/ADYd4PCJnw+IQpkAwDBp0azVOFVLC2wVDpCl2HIfGFa0EVbhafRWFOygSylqxw++ZIutCpEqwtr3bZMp+TC/J+G4YAJGL+HZiLFBc2/JELRjpFLzJGoOp06/79K9crQuEDE2xgotq7ri22JgC4rei6sZOl+EG8oXvbIcZElrRKPDHmEZiAwWVEMY2icQapdXw+1aIAdTc2BQriyyCRjBYYjcTIBmVyBJDdRqVHF7ti2nSjJXbubzQcTs6qyGVlMjf6JWDuq5DwYifD0CEkFmERNZw42jEHGecRud4PkY3g7+YHKsQmrOnuC7bMOCCVmO8jYK08yByJ5EDpIrRcT7Td6lvuxiMBJjeTvHMwP2kk7mlK8I1I34+9S6lvU52WhPBjkcfWDvzrj9LBHDnFnVWRY3hWYMxhdpJVZkdKztzUu3NjH5VV8b4oLFuR6bbIPyJ9gn74pejQmnZMuq9nJfGrom9ou2y2bA09hT3hlnZiGLOxk3bkc2Jkx7OgAPnV++zsWdizHmSZP30l26zEliSSZJPU+33V3pdK9zLu0d8FLtipbFVEsxjkB5mt2nT3PPmY+7BNtIZPKK9i4ZcysWj520P3oK8p4twq5przWrwCuhEiQeYkGR0III9RFeo8BfLS2D52k/JQP2VsbPylLyM7HZxT6k6iiitcywooooAKKKKAJmgvlCGU7qQR13G9XZ7X6j6yf3KoNPyNONS04Rk80aVJtQRcX+1epI8Lqp88AfyPOsj2r7RcRuWmtXij2XiWS2B6Lqwnqu4Hq9dXNNj1f6n/QrPxlCnuLVXaWXXLNDtCrKE7pJ8c+h5nbuYmR/lWr4D2iNsbAMpZWg8wVIaAQYElV5zyqfxPs9avSYwf6y9f6w5H286z2o4Ld00k+O31ZBsPWRzH6qwsTs+tQe9HO3FF2LqQxVq1LKpHg+K4r8GptWrepuEqe7hLSIg8JykB4AmQAG3PmCfKqTiei1CXSRcOOQZXl8WVu7dUa2PAAo223bflJqHZ1O09On+vOr3h3aZ0gGGWCN/SGRSTPMwFEDpSUKqzvqcw20adb4W7P/AIvL0ftkPRaLVEj/AGhMJJOMO+7u0EtaA6qOQEcgI3c4nwa/cdnS8bZlCkMRiUJfIQNmLBRkDMFvYbN9NZuK1yxcKOqZssdQGZxufVzEjem+F8TtyTf+iJgbZEfR9R8on9hrfaqopRt6I1rwcHe5F0PCWRFAKkriQcC24BDsJb0mkmQBuzTM1c6Xh94ySrEFvDCnYGBBMbmTz9YHMGq/W9urg+bwsoOjAbxPMHwjptv6K7mN6G52qu3BAu3rgPRZx9Hu/S2X0dufKfMzOVDtLuTb+RFVZJWSS+ZuNPwi6fSxRfNjHSd5++fLfqJYfiWmsS2ffXRjCjYczIJAIVliTJPMDfmIei7MrqNOt19U6OxtqUe0bhVrwDrv3gDLDkluQh+oNA+DywT4+KKI3hbQtAgIHkE3MiAhBJDbT0pmlglHNR9cxeeI3snL0VvrqZzj/aB7rhn3fklteg8gOg2Esdqi2dIAgU7nmZ38RJJP3k1ttD8G1gFVtaoMXMeG2GPouwZz3s7i20czTi9hbJJHxuB4vEbULKFgw3uzIxLeUb1OVCq9F9jsa1NK1/ozJLetKo8EuTi6bgupk95bcyFcABQCNj9YNCv/AKWtgfJ6YSYGVyIKg/UbMo7QJ9IAZCWlSuhu9hLGLn48GKoTCW1knAusBrknwqxiRMjcVPt/Avbjx6l3P9SF5MOWc8yh58lI6ytkaVRcEVupSerZirvaZz6RtEE7qwNyQBiLZyaGXEKpOIY92jE5KCK3iXF3Yl7nevmzTzRJY5MABtvtIjcgEyd69c/8NLeTOHGRfOTakwH07hci0mO5cc/54+W/k3wl8bu2dXd0jEXBbZGzMgkm1kNix5C6Rz3gcuVTdOf6mRjUp3yiV6cTIBxUKPICee5PlNMPrGO7OwH3D8tqzt3iLt9KPYI/Pn+dWHB+zd3UeI+BPrsJn+qOZ9vKoOlGObLJ4qMUWXCLAvPiCDG7Eco9ZjaT9+9ahdJ5n7hXXDeFraQJaBjmdpJPVm9dT7fDmPOB7T+6l5UqlaX9tMzp4+q/AQLiIoLN6KiSSeQAk1VBdBfsW7+qfF3bcB5ZVXUOgti2jll+TxYnuyPSIbIgVfcT7MC+mDXGVZBbECTHISeW+/I8hRoux2ktcrQZh9K4e8MjrB8P3AVpYPATh48myCqzkt6bbMtpONaZLb2tNp3ulrjsB3feDa1qbVp8nlnxN+0wBQR3ZMy21q9jWamz3XxaxZtYBCLrFiCFxDIqQVA3KqwIBYnedtbatwIEBegAgfcKVRWrHBpas46jZl9f2N+MOb2rvvcuFQpKKtoQOQ5EkDkCd4A8hVtpNKtu2ttZxQBRJkwOUnrU+9yNRaeo0owXwoz8TOTdmwoooq8VCiiigAooooAkafkacNN6fkadNUy1NGl4EdVyeY99dVy3Me+lq3hXmvuhlBbpjiGqFm01zEsFIkAwfEwXaQZO/LrT1uu2UHmJ5H3gyD7iAfdV7KlFOOZlte+XLR3bdwtEicSeRLDu8YBgTtMyCRVO2ouCQunvMVALAKRjkhYZeHbkY6R1mVr0LKjTrifAAuTZGABLHYs0DxH1msyts2lVe89fT7FdXD06uclmYK/qroxxUTDZjcxA2CkRMn1b1xp9Y7Ic7ZViCOY2hAerbyZG23nXo/EezNu4ZjFvrLsOXMryPu86yXE+z92ySfSUH0l3HvHMe+sGvhatCPhTXNXFKeNxOFVo5r1Mol7x5FASRIJAPLpI+/Y9KmHizAgYiPPc1XcT0rWmyTZD08j1Hs8qqtRxVy20DbnFSjGNQ9TQxtOtT31xPaOF9otPb02n71ULFLWZ764jqpvC21wACMVFpGxUk+YAli1rPhJ0FoMvdSVXBVS64DKyICJUwsHwmeYRImAB4jd1LnmxI9sfqpqfupxb1rXFnGN7nsGo+GjTW7xexo2YlssmvurEkODIgiPlLkDcDIxFVn/jFaAIHDgAREDWXBtjhOycyuxPM9Zrz7Q8Iv3jFqzcf+qhMe0gQPfWn4d8FOsux3gSyD9dsmH/ACpP5mrEpvQqnKEdS8v/AA022Mnhyz4htqnX0i5YgBAAT3lzcb+I1Z//AOinH/2Kf9Qf191TWg+BuwB8teuOf6MWx90Mfzq60HZPR6e6qpYtzjOTjvGnp4nmOR5RVjhKNt52vkU9vTfhVyPoPhx1V8/I8MNz1reYge1u6gffWa4z2P1fE9Zc1V9E0ouY+Av3rDG2tv6IjfGd4516gbA2HIeqlWwB+/rTKw6/Uxd4p8FYxfCvgusWhL/Kt5sBA93L8vfVw+lsoCot+IbSTl+ur8LVFrPnG9tXU6FO+hCnJ1H8QyDtHSkiiimxnIKbU/u+4c6cNNqOfqJpecE6sG9Vf7HXJ7rQ5XIroGuRTJB8Di9yNRalXuRqLVsNBDEeIKKKKmLhRRRQAUUUUAK+sW2ssdiegJOwLEwByABJPQCraxw1nTPK2qzj43CSQATE89iKpb+mW4AGmN+RgwVKsPYVYg1I7SXSulskAle+uAhcTM2rcCG6T5RWbjq06FN1Io1sFGNVqDdi3/Rn/Fsfjp++uDwzxD5XT9f59PV66xd9iiy9phiYRRzC9SCpIEbyR0qy4Lx/TWGa45F54xRVxyKs0uo5n0VxiN5rz72tWm0nBa6+WfU3J7PhGLcZXfI0a8KI/nbH4yfvrq3wpmIC3LBJMAC8hJPkADz9VYa+gVCEW5csdGKBXEPIJW4AN+u+0bedXPZTQXfjlolUUG6rkC5yGWQOCggv0LEifdVsdr1XKzS1sVy2fTjG6nwuWhFdWh4h7R+uuW5n20V6RmStDRYbz1imzY85kcj1jy2qDwy8TIJMSP21aUu1YRnFxdjN8b7L2rwYRgWEZAeEz9Zeh9kV5/8A+Eupe40PaVQfCxLeIYjeAu3lv1Hsr2MikNsUt3ale9rHaVTsr7vE894b8DdlYN+9cuHySLa/tY/eK1XDex+ksfN2LYI+kRm3tyaTPvq2W7vBpw1YqUY6IJVZvVldruLC24TEnYEmfRVri2wecnduQ6A++bqNQltVa64TLKBizeiYPoKQOYri9okYhmUEjkT0hg4/7lU+0Cs38JPERbt6UeKT3pBAUxi6TOTr5+dL4upOnTvT1L8JTp1aijUyRdjtDpIy+M28YynF4x+tOHL101eawxF7vRgIUnC7EwSJi3t4Q1eZvx60Z8DZttLpbcAbeDZxKbTE9atLPbkLaNlLBa2wfMswzLNBVlIY4BcRA9XSsfvWIm7TiuenHhxNiWDwtNXhJ+vDjwNza49plth/jCd3Ehsbvonkd7dSNJxW1dYpbvW2dQWKgPMBS3VBGwnevKjx+3uGS4BjBXwsDuIOTOCNvMe+r3sJxXvNaRhzt3oYwCFFliFISQ3tJ/dV1LGYqU0pRWv09SNbBYSMHKMm2b43vZVNqj429tTeJHwj2/sNVpr0kUZVKFsxlNRldKEQIJBBn0XwMiNjJHIn3VJ4jqtLZuNbe7cyV+7MWgRl5fOSPfFN2bQD5BQGYjIgAE79SBvVT2n1DDXaoKhYZnZbb5sdhuxAUiJ69KzNp4itRjF0jQwdGnUm1UeRaXeJaRcsrl0Yrk02V2H4vt+6uvjOmCqzPeC3QHQm0oDK4lSPluRHKszZAQKSl5VCgYYsRuRKwoJLdMqmcW7TDUeF0a2VY92EturFDBCwoLQCGMkLsSI2rEW0cU1vPVafD7+/5NJ4LDqSSeT1zLi5xPSLiDcveIwvyK7ny+dp65aTu1uW2ZlZipDKFIKqrdGM7MKyJvXFDk2jBPpFsFgiBsSXBiJha1HDLTDR28gB8rciHa5t3dmDk6g+dPbPx2Jq11Go1b5C2Mw1CnD+23e/vgcXeRqLXTneua9XFWR5irPfYUUUV0qCiiigAooooA6TmPbUzjVudEgxZvlX2U4k+G118qhA1F7XcTe3pLBVyk3rskepLMT4Ggb+qsra1Nzw7S6Gls+SVSzJF61k04qQqHEltw52KyOQjrT3AdMhUZFcQrl8WLAwCYyAZuZ8jWH0Hax7TQMLindgFAMx1NsSPaVI9lXei7Q2QC63IkiLTFbYTfcq3JvapNeJeGqU3mro9JvqayZpuIcNt6dlwcrbLlVt4zOVtbmWWMj0o3j2c447K6jLWoGCi4Lg9EH0N4BYjc+qs7ruOafIw+aN85j3jHbliVGH5+dddm+0aXeI6PukYfKhCzGRjB+qSpP/ADE7nbrVlKhKdVSUbK/7lU3aDTdzStzPtpKU8z7f2UV79mOtADRyq30WqWAJ3jeaqKVHgyKi1cjOCkjRA0tRtJqAUBPXbYe31mpANUNWEJRaFpCPXS0Vw4cMp5g/nFYr4Tbk29GSYkXvpR9O35sJ/OtrcSaxPwm7W9GPVfHM/aWweR/ZSuMf9sbwviMJnv6X/eP/AJB+qlHmfEJ3lthOw5M29IX3iR95H63FXGi4qBY7vvbtsxdDLbXvBe7xVC5y7CAFgyCYiOdYxoFOG32OPqDR+RZT+VaX4PWHx3z+Svbk5fzLeU/r6+us2RB2/MFfyAFaPsCn+2T17m99Hb5l/pET+dTp+NA+JrWaeppKKSvUi51b5j2j9dU3avjttddqF7lmObK8BBlERubkx7ulXNv0h7RWN7ZsP0hqpYD5Zuq/tWRWLtaCnGKkXUZODuh612rCMGawSMl5lFOKmQo8ZybykitM3bbS6lwCGyAYi3dPdGS+QAIZgwEkEhjM8hFeclh0Yn3x/hWDXd7TOgBdXRXGSsylclPJgSMWHLeKxY04qDSVvfUY7Ryd2a7ifFrducLiopYxm3jVYEHCWLMSCYG28DarPhWv77RofFtfuLLDAtCWTlj05xB32rzhfUST5A7D+4oB99bjsy0cPX/zN3y2+TsdB++nNmUYxrprXMqxNW9PPQkPzNc0rGTSV7FHnXqFFFFBwKKKKACiigmgAqm7e3CNJpoJHy17kY/m7HWrk/5e/wAqp+3llm0mmxBMXr0wCf5ux5Vn7R/wO3NDuB/y58jBPcLekWPtYt/ikVbdlNctrUqbu6eIzgXIJRlFzFfTKsUaCDMc6rU0byPA/MfQPKd+laztxotOSh0dpQFu3lbBYMKwFvwAnJCskXBzyIMFa85Fu2ZuNp5FP2i1Ye4Mr3fsqAM4slfFvtlegtsV8TLl7gKk9g7pbiekkCBeWJYu3I9SNvYIqg+J3IjBwP6p/dV/8H+kccT0pKtAvLuVI6H1VKMnvHHZKyPRG5n20Uh5n2/spa9SxCOgUlLRXDp3ZuYsDExVgOLj6p++qyiuNXISpqWpow00TWfW+w5E1zd1kY5NGRhZ6nyFV7gv3fqaLKsT8J5+T0YE7i/yE/zlvf8Azqda4ujMFW4rMeQBknYmR6oE/nTHbXg9/UWNH3Nl7uPfZFVLATcWJgGJg/dSeNjamX0Ke5K9zz0XCskZe8f/AMFcs2fmfcD6+isKuU7G60HfSXz7EYb+0KDRc7Ga0nbSXvfbZv8AEjeqsW3QcuU6ypgBh/y+3+itaHsAn+2bg/M39yP+C3mv/uqKOxWtn/dLvutH/wCMVedjuzOps6k3Lth7aCzeBZrZAE2WAklB19dTpL418jj0Ls0UtRrnEUBKyxIIEBS3iIBxEDdoIMeR9Rr1Au2kSrfMe2sb21Y/pDVc/nW6uP8ACsVqtHrFcgqZEjeCBEBpE8xBG9R+0XYe5f1V68mo0gW5cLDK6wMHzA2rL2jCUlGxKlJO5hkDc/15/qY/qqx43xdb5LKLoLO9xwz5KrXCvgthN1AiMiMjtsAtXC/Bvcje/op/tiP/AG02vwbXeRv6L1Hvp+7wAj76yOyqZ5P0L00ZYTj6p65E/wDeR+qtp2c/+np/5m7/AOlZ9QH3bVFb4OLoG2o0U/237WU1cafhZ02kS09y07m9cc90+YAZLSiSQDPhPSn8BTkqybQviWuyYzRRRXpjFCiiiuAFFFFABUTiWh71VE7BpI238LKBuCOZB5dKl0Vxq+R1OzuQdPwwBgzBSwA3AiXBYlz5bNA57e6tx2M0bXVuDvbtsKQYtsFBLAyTIP1RWVq77K9pV073UIkxbc7j0D3oOKzLNKcgDzExzpXE2jSdhig3OormxvcIKqzfGNSYBMd4u8CYnCqnS8RtsoJvaxW3lQGYjEgGYtbbkDeD0idqmXu2NjdWV9w0ghNwLZdhBeCIBHkTtvvUK9xjTgELprasCRFxLQHhIQjwMTzkA8jgwnlWTvyNRJIuNPwvNQy6jUEMAR4wNiJGxWo3GdE1qy7rfvkrES4jdgOi+umbfbGwuCWwAoYoR4FChUcjAZAQSkTsAJnHao/aDtOj6K86q/ga0pBgGbl5E2hjIBO55GDBNdjN7yuFjMVznXVcuK1ymV7XR0pmlpsPXYNDR2Mri0lLRQSEqNrNAtwoTsUJjadmxmJ9FvCIYbipVFcONEfRaTuxGRbZV3AELbXFBt6uZ6k9OVaHh9xPCHsrcBKqSpKshZLbZvLY4ks4HIyoABJ2pq1HC+K30VALZuIMV9BlxBS2c8wCHEm4sAHcLyg0riW1FWJRRX2tbaxQtpxlC5gMfFNp3OJLwgDAA5TjDA8pqQ+s0wLD4qSQYEXBv8o1veWAUDEsSekedT/5UX8SRpHkCYJcA+C45AIsnfwKOW5uAc6L3HdRl806hZkKj3A5F1FgMbQI8OZBAghgehAR35cyZXvqtPtGlkZMp+VgyDbCxJjcOTuQQEPPpears/YFtyLYBCkjc8wCR1qEvaS/lPxa5uq+DF9mgs0t3MTyUbkSROO9WlnWNd0zO6G2xR5UzI5jqAeW/KuqUr6nLHncxUR+HIST41JbOQQIaApZZB3IUDeRz2kzTxG1dBYFbNkK3byHuG2mBRLUghStuCMgRbISC5iZj0tvOta93XBiyoDKqApwwlS8ttcDLn4ST4sQUABhqy2jtszqqTmQwWDicijBTkN13jfpWs+K61ZwYY5AqrkOVXxEq1wySZgTvAgCTJGdi/EvIvgrI4s3dcAfANySMwrHd2MEDUQAFxAAJ9sbUiXtdmha0B6KuAVwiULsvyslvTA8I6cwZHa6bX7EuJgZBe7gwLeRUlJk/KxO0helN29FrlMrhJBzJeQWyvMMAQcd3T3LG4EFQsHLep1+O9pJxk+FR4sG8AHxg/Sx3nr13If01zVm6uar3ZPi8K7AMwBEXpGQxb6UcvOGNNpdapUSuGe8lWOBaeeOx9KeYjAKBvGkoA8j4h87c/tH/wAZqPUjiHz1z+0f/Gaj16KPhRhS1YUUUVI4Tv0Jf+yu/hP/AA0v6Ev/AGV38J/4a9UiiKx++VOhqd0geWfoO99lc/Cf+GgcDvfZXPwn/gra3u0Rt3XRwhAfABGGckKyyHI3hj4RucTAMGGV7cWSpbBgAAfStn0ox5XDIMxkJAIKkztR3yp0DusDH/oO99lc/Cf+CpGh0WqsszW7dxSwUE9yzSFyKjxIYgs3LzrRavtsuJwtlWG57xkxgZhoK3IJlCIkHrHQ2lvtDba2HUEg3O7iVG4ZhkSWACnEwZ32A3NReKnJWaXoSWHjHS5lV1Ou8rn/AE/s/wCF6h9woOq131bn/Tn2x81yn9dXen7Z28UzEkhSxVkxE2u8JhrmUQG6E8hzqZ/KVDZF5bdxwWK4riWEMygkZcmK7GfpDpuI9v8A6r0Jdl1fqZfv9dM/KkYxibGw3MkfIzvInePCNvNvWWtVetm1dS4yEqSO5YSVZWUkrbB2ZVPu8tq0v8sLeSKLbkuAfStwuQkBj3nXeInkRz2riz20tsD4CCJnxIVEKGMNmMucbb7HYQY523+q9CXZ9WZX9FX5+bufhXP4P9RR+ir/ANnc/CufwVsOHdq7d1whGJbkZWCCruv0pnFDO2xBHMVw/bG0GK928h8OaDfIrPicbSpE9JWfSFT73PoHZrmzKHhN37O5+Fc/g/1FIOE3vs7n4Vz+CtXq+11tWtwMlZFeJUMQ4BQiXG3OWPh2O+1DdsEGU2mlSwID2voh2PpXB9FCffR3qfQOzXUy44Zd+yufhXPb9T3f62P0Xd+yu/hXP4K1P8sLX1TMkRnbmRdWzz7yIyJ68lPqnk9tLRDYIzEB8fEgyNtA0DxT4pgEA7gzyo71PodUEjL/AKKu/Z3fwrn8FKOFXfs7v4T/AMFay12tttMI/hV2MFGkWwZjFzMwY89jy3pR2qtlbhwaUCkgNbJOeIEEXCAAXEkkDn0o71Pod3UZP9F3fs7v4T/w1IRdUoAX4wAOQwugR5QFq91HatUCSASWuTiRuqG6owBfdptiYkCd4kGuv5Z2sscHnfqkbRtl3mPMxziuPEyeqRzcRRTq/wD8n+7d+/0aSdX56n+7d/hq31HbIYnFMGAY/KMhXZMh83dPMkb8ji45ipGo7VILZZRHymAyZMTsGO4fnE+H0gQfDtXO8PkvQ7uIz4Gr331M/wBW7091IRq9wTqSD0K3d/V6NaG72qRRbfE4XFchSVzlGUD6eIkE7EzOI2Jiuz2stYo2DQ+cboIFsAsx8fKD+R9UneHyXoc3EZE8JvfZ3fwn/gpG4Ve6W7n4Vz+CtS3bK3sQvh5bsgLFghXE95AEtBLQPI1acH4suoQuisoDFfFE7AHkCY51LvU+hzs0Y/gnDrq6i0WRwA25NtwB7ysV6BSY0sVTUqOo7slGNgoooqskFFEURQB5jreC3jdci3cgux+bc82JG4SmTwK99lc/CufwV6njRjTaxlRLgLd2ps8s/QV77K5+Fc/gor1PGiu98qdA7rTFooopMZOWQEEHr66ZbQobYtx4AAAJO2MFYMyCCAZmdqKKAHbVkKoVRCgAADYAAQABS92JmN9hPWBMCfefvNFFACxSC2JmN+U9dpjf3n76KKAGhokFzvI8cRMn1dJidlE84A8hT0UUUAI1sEQRI8jv+ulxoooAIoiiigAiiKKKADGiKKKACKMaKKACKIoooAMaMaKKADGgCiigBaKKKACiiigAooooAKKKKACiiig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9464" name="Picture 8" descr="http://www.madrimasd.org/blogs/universo/wp-content/blogs.dir/42/files/148/o_Regulo%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764" y="4437113"/>
            <a:ext cx="2771021" cy="2420888"/>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http://3.bp.blogspot.com/_qaTtIwVL8ek/S6udUd4U8mI/AAAAAAAAAFs/nh8CogSYYBA/s320/biosfera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4401108"/>
            <a:ext cx="1403648" cy="2196244"/>
          </a:xfrm>
          <a:prstGeom prst="rect">
            <a:avLst/>
          </a:prstGeom>
          <a:noFill/>
          <a:extLst>
            <a:ext uri="{909E8E84-426E-40DD-AFC4-6F175D3DCCD1}">
              <a14:hiddenFill xmlns:a14="http://schemas.microsoft.com/office/drawing/2010/main">
                <a:solidFill>
                  <a:srgbClr val="FFFFFF"/>
                </a:solidFill>
              </a14:hiddenFill>
            </a:ext>
          </a:extLst>
        </p:spPr>
      </p:pic>
      <p:pic>
        <p:nvPicPr>
          <p:cNvPr id="19468" name="Picture 12" descr="http://coloide.files.wordpress.com/2012/07/green_chemist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3240696"/>
            <a:ext cx="1656185" cy="1118509"/>
          </a:xfrm>
          <a:prstGeom prst="rect">
            <a:avLst/>
          </a:prstGeom>
          <a:noFill/>
          <a:extLst>
            <a:ext uri="{909E8E84-426E-40DD-AFC4-6F175D3DCCD1}">
              <a14:hiddenFill xmlns:a14="http://schemas.microsoft.com/office/drawing/2010/main">
                <a:solidFill>
                  <a:srgbClr val="FFFFFF"/>
                </a:solidFill>
              </a14:hiddenFill>
            </a:ext>
          </a:extLst>
        </p:spPr>
      </p:pic>
      <p:pic>
        <p:nvPicPr>
          <p:cNvPr id="19470" name="Picture 14" descr="http://campusmexico.mx/wp-content/uploads/UNAM-Qu%C3%ADmic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2281" y="3240696"/>
            <a:ext cx="2053666" cy="1124407"/>
          </a:xfrm>
          <a:prstGeom prst="rect">
            <a:avLst/>
          </a:prstGeom>
          <a:noFill/>
          <a:extLst>
            <a:ext uri="{909E8E84-426E-40DD-AFC4-6F175D3DCCD1}">
              <a14:hiddenFill xmlns:a14="http://schemas.microsoft.com/office/drawing/2010/main">
                <a:solidFill>
                  <a:srgbClr val="FFFFFF"/>
                </a:solidFill>
              </a14:hiddenFill>
            </a:ext>
          </a:extLst>
        </p:spPr>
      </p:pic>
      <p:pic>
        <p:nvPicPr>
          <p:cNvPr id="19472" name="Picture 16" descr="http://2.bp.blogspot.com/_YpKuwYjJGwA/TQMG0ZN4chI/AAAAAAAAJhc/_B6B_qicNN0/s1600/combustible-alga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752" y="4437113"/>
            <a:ext cx="2662012" cy="2401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43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5.1 “La industria”</a:t>
            </a:r>
            <a:endParaRPr lang="es-MX" dirty="0"/>
          </a:p>
        </p:txBody>
      </p:sp>
      <p:sp>
        <p:nvSpPr>
          <p:cNvPr id="3" name="2 Marcador de contenido"/>
          <p:cNvSpPr>
            <a:spLocks noGrp="1"/>
          </p:cNvSpPr>
          <p:nvPr>
            <p:ph idx="1"/>
          </p:nvPr>
        </p:nvSpPr>
        <p:spPr>
          <a:xfrm>
            <a:off x="0" y="1600201"/>
            <a:ext cx="9144000" cy="1980836"/>
          </a:xfrm>
        </p:spPr>
        <p:txBody>
          <a:bodyPr>
            <a:normAutofit/>
          </a:bodyPr>
          <a:lstStyle/>
          <a:p>
            <a:pPr marL="0" indent="0" algn="just">
              <a:buNone/>
            </a:pPr>
            <a:r>
              <a:rPr lang="es-MX" sz="2400" dirty="0" smtClean="0"/>
              <a:t>Es el conjunto de procesos  actividades que tiene como finalidad transformar la materia prima en productos elaborados, esto mediante el uso de maquinarias y recursos humanos. Existen diferentes tipos de industrias, según sean los productos que se fabricaran.</a:t>
            </a:r>
          </a:p>
        </p:txBody>
      </p:sp>
      <p:pic>
        <p:nvPicPr>
          <p:cNvPr id="3074" name="Picture 2" descr="http://www.busch.com.mx/typo3temp/GB/c11200a4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32" y="3591111"/>
            <a:ext cx="4427984" cy="32778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rbusamantenimientoindustrial.com/wp-content/uploads/2012/06/Fotolia_9982024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581036"/>
            <a:ext cx="3384376" cy="3276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623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Tipos de Industria</a:t>
            </a:r>
            <a:endParaRPr lang="es-MX" dirty="0"/>
          </a:p>
        </p:txBody>
      </p:sp>
      <p:sp>
        <p:nvSpPr>
          <p:cNvPr id="3" name="2 Marcador de contenido"/>
          <p:cNvSpPr>
            <a:spLocks noGrp="1"/>
          </p:cNvSpPr>
          <p:nvPr>
            <p:ph idx="1"/>
          </p:nvPr>
        </p:nvSpPr>
        <p:spPr>
          <a:xfrm>
            <a:off x="19115" y="1484784"/>
            <a:ext cx="9124885" cy="3412976"/>
          </a:xfrm>
        </p:spPr>
        <p:txBody>
          <a:bodyPr>
            <a:normAutofit fontScale="92500" lnSpcReduction="10000"/>
          </a:bodyPr>
          <a:lstStyle/>
          <a:p>
            <a:r>
              <a:rPr lang="es-MX" sz="2000" b="1" i="1" dirty="0" smtClean="0">
                <a:latin typeface="Arial" panose="020B0604020202020204" pitchFamily="34" charset="0"/>
                <a:cs typeface="Arial" panose="020B0604020202020204" pitchFamily="34" charset="0"/>
              </a:rPr>
              <a:t>Químicas </a:t>
            </a:r>
            <a:r>
              <a:rPr lang="es-MX" sz="2000" b="1" i="1" dirty="0">
                <a:latin typeface="Arial" panose="020B0604020202020204" pitchFamily="34" charset="0"/>
                <a:cs typeface="Arial" panose="020B0604020202020204" pitchFamily="34" charset="0"/>
              </a:rPr>
              <a:t>de base</a:t>
            </a:r>
            <a:r>
              <a:rPr lang="es-MX" sz="2000" b="1" dirty="0">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producen ácidos, fertilizantes, explosivos, pinturas y otras sustancias.</a:t>
            </a:r>
          </a:p>
          <a:p>
            <a:r>
              <a:rPr lang="es-MX" sz="2000" b="1" i="1" dirty="0" smtClean="0">
                <a:latin typeface="Arial" panose="020B0604020202020204" pitchFamily="34" charset="0"/>
                <a:cs typeface="Arial" panose="020B0604020202020204" pitchFamily="34" charset="0"/>
              </a:rPr>
              <a:t>Petroquímicas: </a:t>
            </a:r>
            <a:r>
              <a:rPr lang="es-MX" sz="2000" dirty="0" smtClean="0">
                <a:latin typeface="Arial" panose="020B0604020202020204" pitchFamily="34" charset="0"/>
                <a:cs typeface="Arial" panose="020B0604020202020204" pitchFamily="34" charset="0"/>
              </a:rPr>
              <a:t>elabora </a:t>
            </a:r>
            <a:r>
              <a:rPr lang="es-MX" sz="2000" dirty="0">
                <a:latin typeface="Arial" panose="020B0604020202020204" pitchFamily="34" charset="0"/>
                <a:cs typeface="Arial" panose="020B0604020202020204" pitchFamily="34" charset="0"/>
              </a:rPr>
              <a:t>plásticos y combustibles.</a:t>
            </a:r>
          </a:p>
          <a:p>
            <a:r>
              <a:rPr lang="es-MX" sz="2000" b="1" i="1" dirty="0">
                <a:latin typeface="Arial" panose="020B0604020202020204" pitchFamily="34" charset="0"/>
                <a:cs typeface="Arial" panose="020B0604020202020204" pitchFamily="34" charset="0"/>
              </a:rPr>
              <a:t>Industria </a:t>
            </a:r>
            <a:r>
              <a:rPr lang="es-MX" sz="2000" b="1" i="1" dirty="0" smtClean="0">
                <a:latin typeface="Arial" panose="020B0604020202020204" pitchFamily="34" charset="0"/>
                <a:cs typeface="Arial" panose="020B0604020202020204" pitchFamily="34" charset="0"/>
              </a:rPr>
              <a:t>punta</a:t>
            </a:r>
            <a:r>
              <a:rPr lang="es-MX" sz="2000" dirty="0" smtClean="0">
                <a:latin typeface="Arial" panose="020B0604020202020204" pitchFamily="34" charset="0"/>
                <a:cs typeface="Arial" panose="020B0604020202020204" pitchFamily="34" charset="0"/>
              </a:rPr>
              <a:t>: aquella </a:t>
            </a:r>
            <a:r>
              <a:rPr lang="es-MX" sz="2000" dirty="0">
                <a:latin typeface="Arial" panose="020B0604020202020204" pitchFamily="34" charset="0"/>
                <a:cs typeface="Arial" panose="020B0604020202020204" pitchFamily="34" charset="0"/>
              </a:rPr>
              <a:t>que utiliza las tecnologías más avanzadas y recientes</a:t>
            </a:r>
            <a:r>
              <a:rPr lang="es-MX" sz="2000" dirty="0" smtClean="0">
                <a:latin typeface="Arial" panose="020B0604020202020204" pitchFamily="34" charset="0"/>
                <a:cs typeface="Arial" panose="020B0604020202020204" pitchFamily="34" charset="0"/>
              </a:rPr>
              <a:t>.</a:t>
            </a:r>
            <a:endParaRPr lang="es-MX" sz="2000" dirty="0">
              <a:latin typeface="Arial" panose="020B0604020202020204" pitchFamily="34" charset="0"/>
              <a:cs typeface="Arial" panose="020B0604020202020204" pitchFamily="34" charset="0"/>
            </a:endParaRPr>
          </a:p>
          <a:p>
            <a:r>
              <a:rPr lang="es-MX" sz="2000" b="1" i="1" dirty="0" smtClean="0">
                <a:latin typeface="Arial" panose="020B0604020202020204" pitchFamily="34" charset="0"/>
                <a:cs typeface="Arial" panose="020B0604020202020204" pitchFamily="34" charset="0"/>
              </a:rPr>
              <a:t>Alimentación</a:t>
            </a:r>
            <a:r>
              <a:rPr lang="es-MX" sz="2000" b="1" dirty="0" smtClean="0">
                <a:latin typeface="Arial" panose="020B0604020202020204" pitchFamily="34" charset="0"/>
                <a:cs typeface="Arial" panose="020B0604020202020204" pitchFamily="34" charset="0"/>
              </a:rPr>
              <a:t>: </a:t>
            </a:r>
            <a:r>
              <a:rPr lang="es-MX" sz="2000" dirty="0" smtClean="0">
                <a:latin typeface="Arial" panose="020B0604020202020204" pitchFamily="34" charset="0"/>
                <a:cs typeface="Arial" panose="020B0604020202020204" pitchFamily="34" charset="0"/>
              </a:rPr>
              <a:t>utiliza productos agrícolas, pesqueros y ganaderos para fabricar bebidas, conservas, etc.</a:t>
            </a:r>
          </a:p>
          <a:p>
            <a:r>
              <a:rPr lang="es-MX" sz="2000" b="1" i="1" dirty="0" smtClean="0">
                <a:latin typeface="Arial" panose="020B0604020202020204" pitchFamily="34" charset="0"/>
                <a:cs typeface="Arial" panose="020B0604020202020204" pitchFamily="34" charset="0"/>
              </a:rPr>
              <a:t>Farmacéutica</a:t>
            </a:r>
            <a:r>
              <a:rPr lang="es-MX" sz="2000" b="1" dirty="0" smtClean="0">
                <a:latin typeface="Arial" panose="020B0604020202020204" pitchFamily="34" charset="0"/>
                <a:cs typeface="Arial" panose="020B0604020202020204" pitchFamily="34" charset="0"/>
              </a:rPr>
              <a:t>: </a:t>
            </a:r>
            <a:r>
              <a:rPr lang="es-MX" sz="2000" dirty="0" smtClean="0">
                <a:latin typeface="Arial" panose="020B0604020202020204" pitchFamily="34" charset="0"/>
                <a:cs typeface="Arial" panose="020B0604020202020204" pitchFamily="34" charset="0"/>
              </a:rPr>
              <a:t>dedicado a la fabricación, preparación y comercialización de productos químicos medicinales para el tratamiento y también la prevención de las enfermedades.</a:t>
            </a:r>
          </a:p>
          <a:p>
            <a:r>
              <a:rPr lang="es-MX" sz="2000" b="1" i="1" dirty="0" smtClean="0">
                <a:latin typeface="Arial" panose="020B0604020202020204" pitchFamily="34" charset="0"/>
                <a:cs typeface="Arial" panose="020B0604020202020204" pitchFamily="34" charset="0"/>
              </a:rPr>
              <a:t>Agroindustria</a:t>
            </a:r>
            <a:r>
              <a:rPr lang="es-MX" sz="2000" b="1" dirty="0">
                <a:latin typeface="Arial" panose="020B0604020202020204" pitchFamily="34" charset="0"/>
                <a:cs typeface="Arial" panose="020B0604020202020204" pitchFamily="34" charset="0"/>
              </a:rPr>
              <a:t>:</a:t>
            </a:r>
            <a:r>
              <a:rPr lang="es-MX" sz="2000" b="1" dirty="0" smtClean="0">
                <a:latin typeface="Arial" panose="020B0604020202020204" pitchFamily="34" charset="0"/>
                <a:cs typeface="Arial" panose="020B0604020202020204" pitchFamily="34" charset="0"/>
              </a:rPr>
              <a:t> </a:t>
            </a:r>
            <a:r>
              <a:rPr lang="es-MX" sz="2000" dirty="0" smtClean="0">
                <a:latin typeface="Arial" panose="020B0604020202020204" pitchFamily="34" charset="0"/>
                <a:cs typeface="Arial" panose="020B0604020202020204" pitchFamily="34" charset="0"/>
              </a:rPr>
              <a:t>comprende la producción, industrialización y comercialización de productos agrarios pecuarios, forestales y biológicos.</a:t>
            </a:r>
          </a:p>
          <a:p>
            <a:endParaRPr lang="es-MX" dirty="0"/>
          </a:p>
        </p:txBody>
      </p:sp>
      <p:pic>
        <p:nvPicPr>
          <p:cNvPr id="4098" name="Picture 2" descr="http://timerime.com/user_files/52/52840/media/20070410klpgeodes_165.Ies.SCO.jpg?t=12984325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5" y="4869161"/>
            <a:ext cx="2771800" cy="198884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TEhUUExQVFhQXGB0YFxgYGBocHRocHBwYHBwdHBogHyggHBwlHBwdITEhJykrLy4uFx8zODMsNygtLisBCgoKDg0OGxAQGzQkHyYuLC0uLCwsLywsLCw0LCw0NCwsLzgsLywsLDA0LCwsLCwsLCwsLCwsLy8sLDQsLCwsLP/AABEIALgBEwMBIgACEQEDEQH/xAAcAAACAwEBAQEAAAAAAAAAAAAABgQFBwMCAQj/xABGEAACAQIEAwUFBgQDBwIHAAABAhEAAwQSITEFQVEGEyJhcQcygZGhFCNCsdHwUmLB4XKSohUzgrLC0vFzwyU0Q0RTY4P/xAAaAQACAwEBAAAAAAAAAAAAAAAABAECAwUG/8QAMhEAAQQBAwIDBwMEAwAAAAAAAQACAxEhBBIxQVETIvAFYXGBkaGxFDLBQlLh8RUzkv/aAAwDAQACEQMRAD8A3GiiihCKKKKEIooooQiiiihCKKK83HABJ2Ak/ChC9UVCtcTtsJUzXy/xW2glpA9Kp4je6ttKnUldrO25wmJ7ruWuLkVpUiZJbkfTrTjh7wdQymVYSD5VnftYWzh+7xTgy57o+KBoGYH86vfVDRmivOO7VYfELmu2MWBHJiB8kuAfGqbCYLhjkBFxwP8A698f+5UHCdqsKbRUNH/EP0FSuHcUw4KkPJJGme3Op/xVIep2BO/Duy4w8Xbb3zAzBXxV4j4qSQfQyK44Htq74hLPckBjGYtP0iuXF+2iWrMOLSqYXMcRZMTzIDHSqnsDibeNxDMjKRZhjlM77a7HntQHWopajRRRUKqKKKKEIooooQiiiihCKKKKEIooooQiiiihCKKKKEIooooQiiiihCKKKKEIori2IUEiRI5TXxrx5AfOq7gppd6KhnEP0Fc7nECollAHWaNwRRVhVf2gaMNdI/gNSsJiVuIHUyp2/KoHadiMM8c4B9CRUPPlKlv7gl7gz+H/ADj5QRXXjOqH0/pRwMpl2j++9WmJtpkJrmgYTBOV07IgjDKDyLf8xqp9onZi3xG3bsXHZIbOpWCZiDIO4yz8xV12dP3R6A6V6Zw11j0AUfE/2+ldCM2wLB37isUxHsJeT3eNWP57RB+jGa4p7BcSf/u7Ef4X/KK3iRXxYmY1rVVWP4z2FMwt5MWFIHjlSwJ01UaR0gk7CnP2bdhv9mG7N7vWuQD4MgEaiBmJ59adQa8nQ+RoRa70UUUKEUUUUISzj+04tXWtup0MAg/0qZheLJc1BPxpO7UWZxFyIPi57/OuvBVYRv8ABp/OqWtC0UncXJo7o8mNQsGG/n/0VY20Mfj/ANNFqi+27bD8R+NSEnnXPL6/P9K6INKkFQvVFFFWQiiiihCKKKKEIooooQiiiihCKKKKEKs4lalwfL9a+2FPWpd+2CfhXhRFLPb5itAcL2i+Zqi49cMgSY6VdfaB0qpxYDsCdIqparM5V1g0i2oAAhRoPSq3tVxu3hMM925B0IRT+No0UD9wKtrew9KwL2g8fOM4gbYJNqz4QBt5n1MTPQCtpJBG2yphiMr6VTw3iWMUE98/iMgZiABVlj+M4l7QTPdDTJYXDr5cjtXrC4eRtXdsJPKvNv1fmtemZp2AUQtT4Rx1cTgC9oxcW3lYc1aImOnOqPs1i7wsuWuK/jJGoaBOkkH6Up8CZ7N4hJy3AVccjzmpPswaLd7n41/IiutBqfF2u+IXJ1GjEQfXGCPmtEt8QbwhkOsglSCPKBM6/SvVviMeII5/4Tr5zt86jLEctR0/cVDdYIGu+9OeIVztgVqnaURrauAdfD+te14yt2Auh3g6Gly/c5NmjXbT8+VU+KuEFCNDO45ioM1KzYgVqtoyBWG9rvali8PjsRa7te7t3CiqZBAGkyN59741tPB/9zbnfLX5p9rWJtHimJ7otuA+Y7uBDRptp+dNx8pZ+Ff2va0xPisGfK5+oqXhfaoWYAW8vm1wgfRSayVX/c1ZcKts7wiljuQBMDmfT4001reqWc944TVxbtuXul1tspJ1i6Sp9AUr3Y9oWKtNoVK6EZ7YOh8wRSjfMORKkTvy+k13ujUEQNBpSetpgG0J3QXITuWh4X2v4hd7Vlvg4/6jTBwb2icRxak4bA2rgBgnPlAO/wCJh1rIVPXKal2LpWcsCRrGlc4SvXRMEfr/AGnTiXta4gFYC3YtsJHultt9S0Gn/wBk/aW9jsIz3/8AeJcKExE6AzHL0r884h5mCdP0rc/YP/8AI3D1un/lWmIC43aX1AYANoWlUUUUwk0UUUUIRRRRQhFFFFCEUVDtcQVgCCCDqPQ1wvcesKcrXFBG4mqPkawW40FYMcTQCs6Kq07QWDtcFSLfE7bbMD6GqsnjfhrgfmpMbhyFX8a4g1q/aAIyuCGBGugJkfKuyXw3WlztTjQcfhU/lc/Q1bYe8AdeXkawcTvKZewCNh7j+SrLufDE7+VUPFbptRGtX9u8p2P51RccWarIaCpGLOV64xxG6MKzq2UqmblsBJr83LiblvM6Nq7EkxPkN63ftdctDDlGc5xaJCieamJrC3M24HIn86HODyRzVJmAFmeOVzPFMRMG8/wMflVzwrjQGFxSXLlzvWFs2W8Rgq0soP4ZEa+UVSOJjWpTwUflAH5isy1n9oTQe4jlW/Ybid18dZR7rMrZpDHorHn5inv2aKMl4GfeX/qrO/Z7P+0LMQTD6H/CfrWh9g18N4g/iH5tWM72wU6sZVqMkUln+38lPZAAkH+/OoAeYmfgf6RQMUYgia5JeWef7+EUufaLCUiISvjGAwImRAmqw4ckp0zxH51ZXb6jYH51V98xdek1Dte08K7ISCmW9x9rQtIoGUrJ66MR/Ssh7bdgcVcv3MRaC3VuuWiQGEmYObf1mtHugNcsKZAy66cs7TV8cErw1twsHSRty+orq6WV7hfw/Cw1MbBQC/N2K7HY21q+FugeSz/yk1J4Zw/E4c5msXQGGUzakGeRDKR9K/SWIw7ZCGKt8f70p9o/tFqzdZO5VAonQMxk5YiT13PSnv1DgOEl4AceVjvD+z1y9djJkDbZ4Xz0AG8eUU1YTsA10stq9YYqYZZIK9AYBiuvD7uqSniM+IDYwwDbGDrTv2KshRmdouXACysRM5nJ6Tq0bcqWkf4/7k9ATo7LKN9wClSz7KcR0sn0uN/21ZYX2WXB7y25/wDUaPyrVbIFdQ1Z/pm9z9Vs72rI7+hn/kLLcH7JYdWfucoYEjxtIBEjXqNK07A4VLSBLVtbaDZVAUD4DSu2auOHZQcoIB1aJk76n51rHEGcfdK6jUvnrcBjsAFIorlexKIQGdVLGFBIEnoJ3rrWyXoooooBoUIooooQiiiihCRbnEe7sqbarMAKjNHLrFLN/G3GYscPZYnUkMuvziuF+53hl0sMeuc/pXG5YtgSbX+W5+QkVyZpPFx0XYijEeTz6966XccFEvhIH8pB/I1x4VjluXbbIxtw8MDJ+A8iKqeLJDA2ncMCpyEg5ZEjWT8jTDwDhTawmzZiYJJ/vVItM1zwa4V5ZdrT71ZcaJbiOEO/gf8AI0zWj4jK8tDDfmKo+J8ExTuLlqM8eGYGTlE6/lVjwzg/EQZe/ajp3eY/Pw04Q7e7Hqksdr42+YChWb7k9j3V0jjmD56v/UVA4gwjSQKucNgXjx3JPkoH613HDbfNQ3rrVjEXJUPDT3SHxrHd5ZuL3iE92VChddoiZ3rFl4fdVGLW7gEnUow6+Vfqy3hkXZVHoAKgcVIGkChsBF2efXdaDUixQ9fRflUXBXrF3xkgDfet84p2cweIM3bCFv4gIb5jWk/jnsvVlJw1xfJH0/1D9KqYyD3WzZmuFcJF9mh/+IW/JX/5TWk+z/3b8dR/1UmdkezeJwuPHfWHRcjgN7y8vxDSmvsJfIN8HqP60j7SFtCb0/8A1SfL8pva3+/jFebds/sV6Fw717t3QNa8+WlZqJjtDB6DlVU7agj8qu8XfG/lVPeuCa0b+5WHC82MQSd5KSF6idx9amcNxhdlQ7ruDsYmPzqrwF4K1xu7jWJP4hv+f5VNsXkLfiGvMA16HSMeQHXhKTOF0mfFqxtGIBpd7Q4Bhh7rFtlBimLC30IjN05H0pH9oHadEc4QBs3gJYRlynWOv0ro+GTgBKeI1mSVV8EllYAgQRus7inbh3DkItm4YZD4SCADqDWYWO0n2fOotZiTOpjl6Gta7PXVbCYa60BriBzOwnpQ2J7B5ggzxyEhhtMWCECMxbzJB/KpwqDhbiH3Svwipwq6zX2lDit/JjrbgEXe6ZLZYxbAZgSWA290R6U3Uhe0UjMpt2RduqhbxEhFA1lh+IzstVcaF2tYG7ngd1mvaPELfxYL4wNLElwSQiA+HLt4vIQNqcOL+07EW3ti3aC2SoKtdktcWYzzsAYPI0ucB4U2OtXrmICqiwFuZVUAmSRpBMaaDrFV9/DYfvVwy2rlxlItvcdmVpJ/CgOVVE7GZqlUAb5+q7zGB9xOG8tGM4A+y2PhHGXbCLcxFwTc2yiIBOmZhsOU0v8ADuM8Q+35Wa13BHurGUrGhU+9I01O9Q+HWMRhi9pAjIyRLDMukwOu+kUt8L7yzjkuYi6Q5baeR3EDr51oGvc7b0XMY6CJj3vrIOSOPh2W3faX6AeciqTi3HL1pyQme2B+CCfORvS3xDiN3Gi9bW+toKQFCqSRG+Yzz8qicL4hisGsXwbiT76+ID15j4io1LA2OySKPTn/AEuTHPvftYAQRz2+Svk9otqNSAehBkV8qGbC3/vcqHPrqtsn5lZorH/ldJ7/AKFZ/o9Z/ePp/lQcF7LHP+8v5fJAT9SR+VX/AA/2dYW375uXdPxuY9QFjWnOirNgjbwF0n6qV3JVVhOz2HtklbKAnUnKCT8TrVitkDYCvZNclxAJitQAFiSTyuoWvtRmxYFQ7vE1JhSJ9YoUUrR20r53oAnyqL3pI0qtxVy4JjX6x8KEUrBeJTOlV2Kv5zvBqImOA95fWP0rxetpcMqxB/lP/SdPpQrUvT2jMAg/GolxnXdflrXPiDdyua4yleswflzPpXjDcUDe60+TAg/WDUI3tBq1Ms4qfPyNeLODsBiQgRm3IET8qruLhrxEOUUDVVEFj/j5D4VzwSXh4QPCBLMxORR5Nqzn0gelUcwOw4WqfqC11AEK+PDQR4G+f9q4Ph7g0Yaddx9BX21hnB8M6c9gfQTrUpMaw94T6Uo/2dE7jCYbqHfFVGITTYkxpFQLyMTITQdNvnTOzW7umx8tDXDHKUXwoWX+XU/KkZPZzmG+R7kw3UApC4el7vb/AHikIIyHNM9Rl5VY4QSTPkfyrrh0LZ2IIn6a12wlkjbUEwJHPT9a6mlwwLGXlXXDrckc9fP+P+lReJ9gsNfxLYi+1w5gqqi6BQqgakSTt5VZ8Mtlj0AOvnrNXV4eHznz/pTgJHCVcwEZWc8V9ltm5cDW791UPvKUDGPJtI+INNnELVvDpZsowREXKoaD4VA69BqTVgBmYTG+xzH8yKQvbPduZbfd2muDu79tsoJy94gUEwNt6l7iRlRFG0HyhO+HcbqU/wAvxq1S+ZElYjoZrB8JxtsSL3dWbgLjEAElQA121btoCSRtlM+opsxHHbnfF2wuIVVt2yCQpDd3cZyAysVkgqBrWe9vdbGJ3ZaY2KBHh103rIfaviMTcdLVolVA8RBic24PUeEb9assJ2ixlrCqLODW46oqwbygyBExGvpNWnZbiNxsF3+PthLmZy6lIgBiFAB8tutWbtcoALSlTsbi0t2fs15WYhSFHiGZn5yuxn8VL93HX7uK7xVFtVYaLGsdSd/U1K7R8TxGIxAbC2WCn/8AGkRB5sBHnrUrhuFt5Cl4uLvQtGvoJH51jK1kNyOPPr5JiLVuD9rW9Ewdoe2TJhwuDt6R47x5dQvn5nSlpjhMUuGcsbb5j3jAnMxEEE9N4mufDeOPw7Evh8RbbK6MTmGYwwkRG4OmukVadmX4fdTuxYQTzO+vMONQavpdQ9wcZAABkHoVx/aETS9pa43wArbDdlFzd7hbzAnUhmzBv+Lff1qZg7j3rn2fEDLyLK2/+FgdDUHH4c4YA4e4e75h9h//AE2+Y+NWeIw1m8lq4p+8/Eyncgg6kaacq5+okfPKGjHYg49H5J7TQiJmeTzjqqe5w68pKrfbKNBoP0r5TlhezjMobNE660U4NHDWWi/gr7/emS5iJErrX1nkbgVRW5HUGupxhA8Wo+vzrQFRtRxG9dU+D3eo1n1qJY4tBlk16r/UV94jirj2glh1tmZLMPEB0X8PxNUgN4MFe2xY7GSdP4muRlGukAHyqaWbpNpohNAxqXB4YJ58j8qr8ULasqT422Xc6c/IeZqKuBPkT5aR8ag8YfD3bLoMQnfEQGDEHTZe8AmJj5UUVqxj3mmD7Wru4/cqXN1VUby2lRB2tsBW+9tyRofFE8uUislxXYPGnREtsCZLHFElswUiVYgcpmOfpS5xfh17BuBiLeXWJVgwB6EqSAdDoeh6VQkjgJyLTwnEjqz66LaMLxK7d8Ri8s/7y0fDz8IXcx1appWAGuMtocs5gz8NAfKao/Zzjkv2AysqOWbOiW1QACBqAAJIgz+lUvtYwF92t3bJa5bUZMttpYEwc2Ubg7Tyy1qB5N3VKDShsxYHEt7pxco7KWa3cK+6SQSPQ10tdnkutmJIVdWH42Y//s3yxyEVhnDuI4mxcDfeIRIzXLZYLKkZoaBpMydqZOA9tb4vIbt93tlir+BZIY3JuKF90gBTlYHnyFZFwHIUy6ONx8uVr9nAKF8WVQNgpJgep1JriVCnwkx+968qjaFfEjDMpbeDG45GKg43FlA0AdBHM/1ApgR7gCFh+3CvOMP4V7oyDuB+9qh2sDcbZSPOkviXFXTKA7BtyQxnXYU4cMx902lYu8xrNaS6csAJPKpFKHkgDhWmG4Zcggxrz512s8KNsZi59BVLe7SXLdtrjMSqgsTA2AJ6dBUTA9rTfQOD4Dr+xScskcVb3VaaZG94sDCseLcVtoxDW3n+KBqPLrVWnEEAGUMADJJj/wAdKu1xaXbWoVgR+zUC/wAOsqkFiOXhMyfQirFm9tDqo3BvK9YDi65wuhzbEGKk8VxRt3FUvOcSonlpOlJy8LtPe8FxlYNEmVB1/lYg/EVecVwndv3twtlVYzMNBy5EwK58ml1TXbDdKzJInZabV3h7wadSCRvP96g3sMZlxmjYmfof0NK2I4jedZt286DUOtxP6kDn1p2TEu+CCoha4dAJUxpuTMfKsXicmi010Oeeyv5RwVGWwuX7qA3PWflz+tfV8Bi4BrvoQaruHYHGBgzWBo24cba8jH51O7d3bwQ3VRRatJmdmPICW0GunxrFv6pwJLCHCq5yrHaDV4XRMOzGUOYDcAA1xu3LTDJcUROo/CfUUscN9oeFwd25bvuA4WIRXcSVEahYj51Jsd9iS15blnu2U3NQ2giT+zVg3VtbvaynXn1aBsJq8Jp4nhFOHjIotHpoPoQRS9w/sdhbjqVDBlaQA7R6akmouM7aI9u3g7dybpzZioB00jc6a+u1MfZrg962FutcQjf3SPrNNPl9oUGV5SBYx81kI4b3/wBQ4KWe32Mu2byojAZwVgKC5yxu25WCNdOdKnC+D2kutduYqEOvd2klpO/i90Caae1TNiMXcw9tWuEmWYXAFAYDqpggaaVM4Z2DaxhmViXEhzbQjMSoOneMoPPlFelDIDCxkwHHShd91xn+MHufF362a+Hopi4VhcMcKXsglWQr94ZJ5EEbTUfgfCVDLmAVfejafKKzbHcYugLbwodAX1thi51+E0z4bs1iXNq6hKuqqzd6+ueZOUCSBtvWX/FxQkusNHQK7faD3hoa3cep/K1L7StfKzXinbu5Zuvbe0QymDA02B5npX2lxDMRYanDJGDRKdnwbRIqvxAjcRV+mKIHjHxH6V8ZEuDSD6VhtW1pC+0H86ssFiGgQTry6/CrLG9mwdUMb1z4fg7ds/eXEziAAWGnnE71NIFrw7Ycq6Pdtq7Aq0N7sgj5idqxjEdgsbJ7qytxASA63bcNHMSwMfCvPE+x+MS4627F26Axh0OcN5gjrvQeM8QwHdDE23WwrBgHUqTIyZVLCCQomBpprzrB5c7+n7rsAN0zTsdd167qbxG7icHaIxtu4FYBciEKF8YYHOmYSAPCG5ZhBFMGBGG4jZKWLNuWxVwO5QKcuYuhcwG93QDUbAxtUzhLWeIYe4neIzqy6JbKqVcFlDzObKwZQw6CaZLXZ37Fh7hwys10IWhMskgjYHQmJiphjbh46euEpNMboqh7V9k7lnAXbeDVpAVmyGCy5jnCjnoAY6LHlWNHiVxD77g+ZinS77QsV3JVrp74LoQQJXMRmZRoLikQVMSDtzpfTtTiDobs+tS94cbTWma8Ajdkq34Bx+9duFVv3AJi3bZlJBIb3iBsDljYmDVrx7so1y5Ydo7zu1zZV1YhYuG4QSDLTH8uhFUI4UuIZDJNyAWIXJDEkFJBOYRDBtNdNKeMZxgYTCIG1uJpbEnUab+Q1MmoYXB28nyrLUQ7CY+vr6K54XiBbwqZyQtlMrkzsvL9/wBapMZj0vwEfuj+HNGQ9AY1HT410wPEkx2He2rqnhIg/wAXn5E8/Ok7FMUUK2nMf2NZT6x8T2mPhUg0bJg5r+U2WOFSwzljcUH3dATHhjc/WqThfaK4ki4WVwYEEx6EGunBu111XFtLbXgFLEASyhRLEdQBJiqjibtedrhEFzmRwAFcdNNAfWq6zUOma1xJ/C00mjbA4sIwU4LxCxdU27j92HBBAIAkgiVnb0pNF25hnPdtKSQCB4WjnHI+VU/DLifaEGIVrlsGGSSCSQQIIIIho+VN/COGNcsiVIcjWRv0LA9d586XnDntF5TrGsgcexUThvaO/dv27Vhktu7AS7eAnlJjmdPjTxwvGNisOLyqQ2oZf4WGh+E/nWZcQ4Rds3kyowbMCAdQTI261pNvtBasrcdbeW2HiBzZmYk7TG52prRyCHPQd0r7RhZKA1nJ7KpxF84dQTq+YBfNiRTlxbiUKo0kiT8o/rVFxNrWKW3dYkZSGUqZ+Y6V3ewzMDOYaDcTpXSOti1fmYeFxI9G/TCnKBxRCtkW7Q0nXLynU/XSueAvpbe2tzNDGIUkSYnly0qPwXA4xcXcS4hOH7wlGO+UmQOu2ldsfbD49sikW7RKiZAzc4nWANK6R2th2DsueA52o3lNd/iZU+BmAjTU/lVDxvtVeBVEJ8RgkgEQBJ0Mjn0r1iQRuD60vcO4z3mKfCvaEqxAY7QdQflSuliDn5F0m9U8tjwmDCYSxi4+1WLFyBo5QKwP+JYNeeM8KWzauNZlALbBwXYqyEa7nQxXjjWGyYm1h7bZoIdo9NAdfMH0r72ss3mwz2spFy8RbtjMvinWA0wsgHcjas9U1pJ28LbQF3l3ZN5tKHZrgid4LlsWwy6gkhfrzPlT3x/GYq9h/s+GdbLiC7tsBGwPIzWecG7P3bFzLixet+ElAJYs2wggkRNMPazhN5MPbxN64pywCjSZ6CF5+vzrnM3Cy7K9HqmaebY1lNvsPQP8Lj2R4dicE5e8wuAtmZ1Yt5anlpHyps7U9s8QQBg7BuaatmVYPoTJqk7G8Sw75iHa26rPhUgct5BEU0W8CGLEqpM8gByBnT1reN4kduIXN1ui/T4u/ss14a2LtXVD27lq2Y7y4okyT4jIPrA20ps7JOUxpZWZ0lgzHmusZvOY0pjs8EDHmBz1+leeG9kcNYuMyPdl9SMwjfaIrpu1lxOYRkil592guZrwcDNLxxa8z3WYJZIMRmJnYDXSirn/AGHZ/gJ+LfrRSALQF0aRax5ObvUK5TESNfPeoz8bszC5p8hU9uJ2BvE+m9Q8Rw9L694tvKRPdkErLRAkDcT16Vn8FcDurHBXHK+IwDEAkT8a/PXG+GYyzfuIVxLMGMsMxDeYYSDO811xd/EWiwuYq4rKSGDBpBHXnNNHDe2D2wiG+Gt92A1w2ypEycwAYyVjLJEZm8WkVg9wd0XXbEdKCQbv171RYDtJiLXd2rr4i3ZKPq7lTnYAKYEtkVwsCBuSabLGOsYyziLN1+/uDKtqO8AysICkMTLZwSSSYLjXTT1iMGMZZYXbly64MFPu2CGTlVsoB7wjXQ6afHvwjspb4fbOJIK5VkqZ1ABaDrzIG/OKlkYLQ4HH5ScsvmIPJU3C9lTgMLdu2V+/FlygUAkFRI0jUiSY6gVnFvtzjV17+Z5maeD7T73dh7dq0+UDNLZSCwE5RJJVTu0iZXQTSjiOOYa6S17AWyzGSyEiSdSfCRRI4E4NJ32fG/aSWg8KxwXaEX577CWriBQBKW2a4w0c5m0ADSYAJAHxo7WdkrF6213DpbtlWOtvQe8qhGXRcxkkFS2240mrx3A0vqHs2xakeH70XPdAEOpLOojTlrG9MfZlClt7d7LkADydFVhOaF0UCD/oHwljXc8hYalvhPLSKKquBI2EsvnbLD51JiWmAU66wIHX6UnG+JNeclwVb+E7Ryy+VduLcebF3LlpAosgqRI18J94GJE9ByIrta4Mb6e8BppIJI+I5VhqTu8rOFdklHc7lVHDLqZboNxkdUmyAJDNOqtzAI+u+lWd+0XtgGdpB5/3qNwngF5MQZSQqsYglWJEKJ2IJI+VaVwnhRCouaC0k5Y35j0FZug389FJ1QYbCyPhy3VxKBHIYtlzLIgNodRrEHWn7AWMOtkIz+HRF/n0Gw+tW+I4CWul+7AuqCuaRBJBEkdYMhvSaqeOYCzhksd8AWDkIv4czay3UgAaeYraPTvkFAZPdYT6to8xNAZxlQeIdkgbtu4r/dggsDEgCDuNSP3512x/E71nI34bhYOY5DKVWeXvHnyqzwWKDOiNAD6IyiMrATlIHIiYJ5iJ1FMVzhKtaNpmLITMQN/Lp8KmTRTRtLCBfccLKL2hHNT7sdil7A8QLwyoXykSIJg8iDyPmKkOmDuWLqOSY8cA+JSNNhqT/QmYpcXi0372Gdclu2xRF1HhBKg9ZMT5Gmzh+As3iWv2R9otwGcyC6keBxBgyPCfNSK2b7PkjhFvBvusR7QikmLQ0iuCEm4NLyOFw/3itqBsCOp/hI/c1bYXEYm0bt0m21qyouXEzFifEAAojQ7kH3fCZI3qd24wTWcF3mFtqkXVz5VAlYaZ8i2XXyFV/Zi9culL1kAuqmRmADJ+NCCefLzHrUaT2U1rDI59O9cq+p9ruMgjbHYPPf170/2sQvdd6OayKjtwzwi60Atv15SdYrulgm4F/DGaeWXTT+lK2J41cwmKui/4lzTabf3hGUcgoiZ16U0C99BuT+UmQxluPCm8XW5bYJHiJUKRqPEQMw8hqfhV/hsLbJkBT1iNfWl7B9oDiCbN0KgcHuHH8e5Vp0M7j0I5V1tXbS27jO4F1GCmCJVjIgga700yItFOwUrJMHHy5C9tg1OIZ1HjcgdBoMo+GlLnbDB3L2IsYdTCAsbjgaAjQRPkW+dMq4CUEXHDQsMpg6dD61l3aHGj/aLC/nawrqCoOUsoABKk6TM0nNIW5XW0MIfJt4TXd7E2FxFgi5cuozot1GbdSYkEQVEnaodpXawHN1jlBnMc2g0y/QVP7K4e9fwwBtF0K6lpltwCJ97T6U18K4JaKhDaCovvKQRr/D++XrVI2i96bm1G1phuwDz9VV9iuC96S7qptEQ2kZvIRHxNPdjg9pAAqwOkmPzr4iwAFUKoEADQAeQpe7V9qRh17tbttbxErmk8+g1qXEcnC580xq3HA7lNL2F6RHSo1/DLIMHSs+4Z2oxWdc15XzEeHJAyHdgTDA7QIM666Vdca7WXbGULbS6xmfGiZdt8zDedhVGSNewu6BKxalj2l4wAnRH0opHw3a+8VBZcMjc1e44I9QEI89+dFZ+PF3/Kr+sh7/lez2Ku96js7MqsCVziCAZI1E603Yhgo3AAG3p5ConHcZdfD3Ps4i9llJIGo131A+NYNb9r2P1V0sNyMowPxhgPpW4wmSb5Xftqlu/irr94SXaSCSsGIiGAgabTUC1wNFH3t1Ukgr3l5FGnQFtRvXniPaE3cOb10WjeZ8qgliFEEk5SSp2jb8VSey/CrONhsZeZbKkhfFAPu+CdlGvL6TUnaeiYfNYoJ87BYSwjnLjbDEx4EuWzsZGgP70rRMcAbTkZXBUjkdxG3P0pGwXZzhllZt2LZ/mMuT8STUPE2MFbt3DZtpZIGrKO7303EUUAOEubJspH4rwS+GYhsysDqVyzI22AI2qhPB8RzVfgR+tSeMcZxdt/u8TeKGTBYsB6ZhXTA9or7mC8sFJlggmOmm56VBZGeiYh1L4ym3saScwv2pGRQokTmG5kSR6VF7Zdo7d0mxh4yrpcjXMw5eg+p9KW7nGcRiQbNrvWY7raUhiNtkEx9KsuB+yzGOQ9wphh/Ocz/wCRTHzYVUgbdoUzah0r955USwot2D4fHdcH0RP1Y/6KZfZ5iV+/X/6khhr+HbT47+orx2h7Ith1Jzl0gBWCAa9Hg6eRqj4FcbD3Rcmcu8bwfeEcxz9QKWJDCCVdoMgIWt4C9nIHQyfhr+dIeP4u+DxRsZyTJZWkQBJ0Gm/rTHheJqGzD1jqP69flSD7QsFDl5BLkspBjcEmAOQGvnXRjDfEBcLXPl3eGQDSdeD9pcxi5cBafL3T/wBp/wBJ/lqV2+wVp8FL+8HlTBiTpBPIaDXqBWV8ByKGW6pYvaYqQ2q3PDBIPvADNInn89GVXv4EWH98qBrzZdhPUiPjTckQbteMZ4ScUpcHMOV67E21KtaYg3soIUxJIKgN4uY1aNhFNGC4laa4FVvUGPC43Bjb+KPM1jmBuscTbzFwyMqju2K3Cqg5ih/igx/wjrWrY3DW0w9gW5AsgeNoXMCRmzTBzgIJ00zEenOkefG25Pr1910GNHhXwk7tbctPxC9cUNbe0uZjoA+XKWPlpPynrTpwHENdW13S/d3BDEuI1VvCQQDOYA6SfhMJ/bPs/duML1lZuAQ6zJIGxA5grofXzMefZrfvs7/e5V7wGHtm4wZVIAWRAiQM0zA8601BGM9ubVIG4JIznt1V32y4ofsLqCc1u4FbQgMJ0LCASpHw1B6Ur9lOMLaZe7tFkuhQwWCyXB4QQDyLHWdPEKfLnCDmKd53udcviMloX3Z65dtOVZrxTs+2Gc92+dXMQRDKNwSOTDqOlWc4GLbyb9YUAOa8nuFqmHS/h7DX7xQw4ypbGgDEZ94IBkGOutZ729w7JmDknMxe2x21g6Rt/SKasbxRGC99mLHMEUEQdgTIEx68+kCqzjuHt4uwVuIQUO6kErm2YA7222I5MKtpmyFokcM+uFjM6NhMId8spL4PcuX7ltHcqpuKpZVzAAsonLIOYSdZgRWp8AwNtlNu+c7F8oedW7swuY6yw2k66c6zDsjw68uNRQWyzuAOU66iJ33+da6Us+6kEpuoILGdTtqDrM9fWmNXOA0D16KW0mnd4hPT8/6/lXa8Ktjm3pI/oKXL/YrALdF5cPF0OGBzuRMzOUtFMeGuyIOp5E/iHX1Gx/vUi9h5ERXP5XVaaVcPDt8P31q0tPmTMdxpUH7OdoqWluFy1UA2pUDjfGEw6ZmYLyE+dZdiuItculrt5HtSdESXg7CHWGP96Y+3ODv3bTqLDux92BmA6HwmTH7FLvAMJfXD93fTKO9BEgqQcploPwFZ6hr3ENbweSudrPEcQxvHzUjBWXKG+3iKDNaBbRiubKqnYKPIxrUWyjPca7dsWkdvEBLNnfSFlWKg+R0gUdvcMFsWRazSs5ADAI0zE8vl1qZ2d4S97D4du5ZWzPmOXUjwxLc+cRWc0ThUTRjul5YXYiaMLmvCTd+8NsSxJMAAankAdB08qKeBh7igABoA6f2opxsMYFJ0aWMCqWGYrtXisdiktXr1xbLOF7tSwEZhuoOpO2umvKtJwqcDsvF21ZF0jMxuqWUE+soD9anXewdu2+dLSrO41/OIMUg9v+zNwX89hfCVUMCwkkaT06dNqgJn4rT7PHOFBcqtgMvQd1+VRO02O4b3bYe5ZALr7ttChA3mYAG0/DnWJ4XCYlTHdGJ11H61o3azhuMx2JU2MO4U21UuwGgBOujFRM8yKi/cjCzS9wy9advA8cjB113+VN/Z1blzB3US3ca7nUqi23MwNTmC5VnbUjatEwvYq6w+9KqOg8TfPYfWrfCcLGFIW0rZT7xOsnz/AEqDQUgLO+CdlMa/hu2VSSdXIgDTeJJPwp14J2Fw9k53OdypUgSqQwgiJk/P4U54bCgiTRjkCgRRuRWVXYXBLaXLatpbToihfy3rjcSpmfSajveE9aqQrjC4FZUggFToQdQZ5RSzjewWHutKXLln+UQwHpOo+dNOYV9yDfUVRzQeVcOrhLg4B9mshXud6ASFYpBUHZTBMjfWkztrw13s5VDnKZGX0PlWqvhc4InQ0l40FLhBkEEgj99d6YhdXyWMgtJnYThy4dlxF/ckokxptrqdhB+Vak/dXE0dVc6pmIBLaaGeTbesVTcfw9v7Hm1zD3YJ94zOkwJpEwPHltAreY7HcnbrPXzrZkXikndSUmkMQAa2ynXi3AS9xbgyEqdCVWQT10116zS+3Gn+2vYuAiDlUGToNFjoCPF8av8As32nR7y2295hmUn8WUakefOOo89K/tUFuY/xkA5fAyiJ/lJkzpz09K1ZcD3WLNLOTbqo20cWmDhXC2CNbuxCyFAIJyblR1yE6Ho0cpr3wzs33fevY94oQJGkkH9/GqzgXE7jXrNu2tzxXCBcIUppAYrrm0mJI1mmW7iG+8tAOmYMF2BkMymIJEEjQz+IUnI8vNOGSL4TzG7G+Q2OEqWO17a2iIurIzbNO09Qas8JjhiQDcVBdU5X5BiYi4BMgHn0NZ3x18rKwb7wGGLHkOZ+mtS+EYd77ue+uW2s284C2yRckjdh7ojnt+VPsgicxcyXVSxPp2R/CufaVg+7uWjacG4qa2xuBmJBgbAknerbgFpLi2izZMQhOmbwkFdUfyPx1ANVfaK8buFt3gD3iGXIABJ0XMf8oH/mqGxxO/evoLDlHf7pwDAPUZuU8jy06Vi4ua0NugLtbsYxz99WTVejj6rTLXBra3GPTUCcp8wTHLTWs24pxH7PciyxyMfE4JB6CYO/n5itE4nYZMPYvNnt3RltshcMHUyJPQwTqN51rL+2lgWWCrJtPqOvn8QdP2Kw0797g85+C3mYWxlvHzv/AAr3s/2o+zXJnOh8TqDqDr4h6jf/AM1sGDxyX7S3LTBkbYj6g9CDoRX5q7MoEvoyhHAuK5V1DqQvIg+Z61sPY/ENhgEZSLTlmbqhZiVaNwI3HT0pzUt3NDyKP5SekcWvMd2Ofh67J0avYbSvWSfTrXxrVIrpqNcxa5iu5FfFufy1ExPDpuZw3wq7wjADaq2VJwqzEcPR/eRT6qP0rhhbdxXyx92NBA0A/pVxiLkmuSJrQRaFLTCrG5oryGoqtFVpe7jgb1S32t3RJtow/nUGiiotWAXLDcPshpTD2gevdifnGlWuQjTYdKKKsDahdJrm4ooqyF6Rq83lzUUUUhR2wum5qrx2AuZ1KagDXWiiqkKwKusDhkgZgJ867Y22pCgDQH0ooqAFUhcO6XypW7W8JLMt23vEOOvT9PlRRVgaKFQ3ULW2tXJAIka8x6en0rPeJPaN5VMBl035zvPMa7UUU5BV38ElqxubXxTraw7nDYW7Phs5wDCnTvCVWQB1k/3rn2o4W9+2GtnxKIHIwdiDO4/SNq+UVaV3mNdLCz0rB4Y99H7BeeyuKZsmcPavWHylgBlIbLoBMqSdyBEEzNOXHWJxIVQDlUqcoAyjRp+fOiiueHky7TwOPcujsaIwQPWFnvb/AIOWbvUPiI1BGhOxMj8iPj06+zu+4W+L1tu6S0093OYmZieQMHn+GvlFdKNxDVzNQxpeLHv+xTThcGyrmPusTAPJTpBG1KPE+Ct34NkvbP8AKZ36c/ma+0Us7NhPMxRT7xHB3LtmxbOZjALXILPyOsCBVBxrs9fuqVFlmHmv1E7GvtFYxnYKWknmVN2U9n2Js4pbrWmQLJBBUwYMaZqfeF8LxGSbqszmMxJTp5HbfSiitnSE9Fkxm04TDwqy1tSG2nwiZj9PSujYsFio3G+tfaKxJWwC5Nc8p9K7KSPKiioBypRXVBRRVkLoKKKKFC//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5" name="AutoShape 6" descr="data:image/jpeg;base64,/9j/4AAQSkZJRgABAQAAAQABAAD/2wCEAAkGBxQTEhQUEhQUFBQXFxgXGRgYGBgUFxccHBUXHhgXGBgYHCggGB0lHBUXITEhJSkrLi4uFx8zODMtNygtLiwBCgoKDg0OGxAQGzQkICQsLDQsLCw0LCwsLCwsLyw1LCwsLCwsLCwsLCwsLCwsLCwvLCwsLCwsLCwsLCwsLCwsLP/AABEIAMgA/AMBIgACEQEDEQH/xAAcAAABBQEBAQAAAAAAAAAAAAAGAAIDBAUBBwj/xABEEAACAgAFAgQEAwQHBgUFAAABAgMRAAQSITEFQQYTIlEyYXGBFCNCUpGhsSQzgrLB0fAVYnKS4fEHNEOisxYXRIOT/8QAGwEAAwEBAQEBAAAAAAAAAAAAAAECAwQFBgf/xAAwEQACAgIBAwIDCAIDAQAAAAAAAQIRAxIhBBMxQVEiYeEFMnGBkaGxwdHwYnLxI//aAAwDAQACEQMRAD8ADzjmHkY5WP1E8E5hY7WFWABuFh1YWnAIbjmH6cLTgsBuO47px0LgsY3Cw7ThacFgMwsP04WnBYiPCw/ThacAUMwsO04WnAA3HMP04WnDAbjmH1jlYBjcLDqwqwCGYWHVhVgGNwsOAwqwCOY6MKsdrAAhjurHKx2sICQjHaw6sdrEWVQysLTiTThBcFhQzThViQLh2jC2CkQ1hViEdQhJ0iRLuqsc4t6MRDNCf3Wn+A3CvJFWFpxKVxzTi7FSI6wqw/TjoXBYUR1hViXRhaMGwqRDWFWJtGFowbDoh04WnE2nC04NgohrHaxJpwtOCwoi04WnEujC04Ngoh04WnE2nC0YewqIdOOaMT6McKYNgoh0YWnE2nHNODYXJDpwtOJdOOVh2Pkj046Fw+sIDBYE+nHQmJtOO6cYbFkOjCKYnC4RGDYCuBip1nNNFA7pWoVV78sB/jjRxl+KB/RZf7P99cc/WTccE2uGov8AgvGk5pP3AASHVq73f8cejdHzJmhSRgAWu642Yjb92PNseh+Ff/Kxf2//AJGx839hTks8o3w1/a/ydvWL4E/maJTHCmJTjmPq9jzyuRhyrh7DDkGE5gNCY6I8TBMPAwtxEAjxwpixWFWDYCvoxwx4sacLTg2AreXhGPFnTjmjD2AreXhGPFkJhFMG4FbRjmjFrRjmjBuBV04WnFjRjmjD3ArlMLTifThFMPYCvWG6cWCmGlMPYCHTjmnEpTHNOKsCxhwxF5mJUGON5C6HVjmnDscOF3AoYUxl+J1/osv0X++uNNzWMnxM/wDRZfov99cYdXO+nn/1f8F4l8a/FHnuPQ/Cp/osf9r/AORseeY9B8KD+ix/2v77Y+e+x5652/8Ai/5R29Urh+ZsgY7pxxRiQLj6J5jhUSF1xJGuHMMPiwu4GrOhDhwjw8Y6Bh7shjPLxwxYmAw7Tiu4LUrGLHDFi9l8uXbSm7VdDmrAuvviSbIuotgV2Pxgx/Ya6s8VV84zl1eOH3pJDUG/CM0JhpWtzsByeAMap6bIIjIy6QHKFSyswIOxOglaO9b70cUM0h0MBzRr64I9VGcHKDsNGnTBTxV1FTl/Q9NrA9J3ItxdjsdN474GesvKxDN+Z23J9C+53xF4njl8hyxUguq2AbpWNXd0LsfYYt+BXRMozzAGL8Rv8Jqkjv4hXDEWffHyvV9RknlU35VfseljjFQoIYcvIwLeW9DTZA1AFroErte2OGI4nzHVBHFl1iYBZJ08yLSyoAJR6qLenUh/ZHPyxqZN0zYnaOSIKB5mlJCwL6uGB2DU3AvHrdL9rviOT9Tlng9YmFpxwjFplw0pj3FkRy0VqwqxM0eOeXit0FEOnDSmJymGEYrdDohK4biUrhunDU0Ois6L71hCUjvf8MOZvocIsPljyu+b6i/FDvth/njFd5FxVkcfpJGH3ULU0TLjL8S/+Wl+i/31xEvUNOxvFbrWe1QSAb2B/eGObqMt45L5P+DSEfiQGY9B8LH+jR/2v7xx5+Bg98NuBAgJ+31/748boJa5fy/wdOdXE3ExMHxWSYYmSUY9pZL8M5qojmB53w3Ly774tiUf6GFCo+WLWZ1yiaJEcYkU4VYWnEd4KHg4heYhq9IUBSSfmxscith/HEm+KfUM1Iw8kafL1JYJO5JUkleG24vGXUZ2ocMqKs2+orFJHEIcxsaBCPTjWzKDIY6ar7ewv54s57oiZRdQk1SsjIwbyyCP1NbG6qqJN0OcZvQsggFDyJxIAE1UnlkMXKsDQBNgDnkc42OuZiZemy0cuFCkaC/5g3INBV0km7u97G+Pn5Tbbb8m9WqRY6dnBLFZRK2u5lZaUKqkKR3N78874H+u9Qigi8+MxyMHAEZaP17C9ixutqFbg9sWvDHX2GXrSjKp1G5AT6Q5IUNVi9NUeWGKfTvEeSdZvxSaBJTIrhfSdKAMukmifUT8ue+LhnnBUmTqmed9S8RzZgSxuPLRmDCMADcH9qhdHff9r5Y2PA8xSOWxqVSX077n8u+Af2Ri14pmyjAjLux/NGkMKYgjc7c73/rbGh4ChiRtckgQB6o7DfQAb4+IgVjCTbdsq+Sr4jkmkkWQKISwV6KgaTZ0j0+kDc9twAcZvgPxHlsvLLLmo3kWxoj1boCSLXu2kBRuRtf0Jl4slyzF/IkMhUIW4IsiTUBXBACbf74wIeAs9HlZA0sbtGXU6UOi9IDKxL7UCvBIB3+mE3yXH2DTqbQFgcvqKUN2FEnuaPH/AExR040eqZnLyHVl2LhvWSdq1fpK1akEMN/bFIIcfT9P1H/zXNnJPGrIqwiuLAhOGslY6u+Z9tEBxGRickYjZvZf8MNZw7ZCVwzFjQTzQx3yBiu+PU87fqbe5/h/ljo6o3ucYrSfM4b5nzx5Pe+Z2dtG43VT74rjqTE84ytfzxwyYylnRSxo2Dm2PNYgzbHQ1cEb4zg+JF3oe5A/jjKWS4sNaLMHTWoEjYkD+GN7KWoVSa9I7/IYv5fp1KDuSPqP8cY/U7Eu+3pX+WOPpJPufkZ77Gq+Z0ozWNgT9du+E2ccAU6G7/SdgASb37gH/W2M3LeoNZACqzG73ocCgdz86G2N7wzkz/WtSrrC6WGoklHawhI40hST2c/bsy5WrpgkipL1CdACURgUaTYkelaBPJPNjjtizF1SQAEwlT7B1J5r5DuME3SMplEl0tIEWSCRdXlLKN2iDkqRYJBavY+/cX610iWmky0nneUup0MJiYivU4rZ+5NV8rxhHqZXywpGomcY9q+5/wA8TLnff+eBaN30I7KVDgkX8iQePmP3EHviaPMWQMehF2rTIaCYZ8fP9+I26jJNogKw+VrIpyTdhiGcBTfy5rT8sXcv4eTTJqmVioiKlCdLlxIzLZBrYKt1sSMUundLTy4jI8QLySPJqcalAQqKGi9S0PQH9RsbduTPmjKNFJUamY6PJl4VBGXEbm0WL4tRZD8RCkLbKQu3GBluntJYEcdqSCwBJIDbcg4tQQhXkXzkC0aI9TqQ6m/KJr4Qv6iaXBn0zpgbLNKBIQrD9ldiAQTZXsQdgceekrCV+h551LJRooWX0gkH4aA9Lb+kXVgA/bBGvVYpIqEUCpoioEeXLYRVfcncmuAe9d7xo+NPDKtBl5FR5kk0sTYQKpBNai45ta98YHR+hRQxSmdSZpQGjZGa0U8mtrOmuSOdsJopeOR3XYUlSJg6MSWLBRv3ABOrbTpYcfq595fCuUAYMdlDgEkaqG17d9u2LieHo1kRkZmDlgNQI44onknV27jBL07p6wxPHJHszB9VeoD0jY/bEkt1IEuq9DEIc0AWh/SoA07igLJsEG77374H/COWGtCrPEdhu0ZH6TVeWvvj1frORMpVFVRGDHErD1WSXO9GzQ09++KnS/BkkcgYvGBY/TV3QArXzY/iMRkTrg1xOslMHctpCgC/vV/egP8AXOLAOB+TOsgshgL5II/0cQf7XY+2PcxxaSS8GT8hKVPvjmgYH4+rEc2fvh56z8v541ey9CaRv6QMc0jGCesHtWIx1dv2sKpBSCExDHNK+2B89WIwv9sn2GE9h0jy44QGLUWTYnYHBn4P8HfiXUbXqG5BAruCari6N/8ATk7fqzaeWMQGggLsqjlmCj6k0P540f8A6fnZiscbyMoBYKL0k3QP7vv+/BD4o8MDKypGp1kEg0GOpqPDEaeaAwZdBgyqRhc3AJ4jNI4CIWpSh0bAXSppG3G3zxz5fhfAllTpgL0jwXNKXHwFELVIhUvVHQg3tq7fX2wb+B//AA2WYTfiaDxSAAodQIrlSDTbg8YvdI69ko5zqy2YAR2ZKR9eg61BKoOTafuPasE+Q8QZWYMfKzK2wUDQ4BrSQLoAerVsfbf2xO7aobdgPm42hBVlUjVWoMOLCjav2iBz/lgS6tMfOcG7VL2IG4UcfPHofifreTly0mXTV5yaXBYPqGgoWBoHb01fFkcWcBsYifOo0itJF5QZlFqW/LJrbccDjfbCxrkySSFk+hPKkzJChjRY/MYswIMkQoka6/VzW1k/WRemLCj+hSVeIXHJYYSSBW0MWLEFNQB297wT9O6VK+WkEQZFaNaXSSZFuw1g0AFW+DdDi8CnUujsmVaZlZVuHYK5IptI16rUn1uB89t7wpMe18FXMwRRTqEiOgNoGujJ6tFNyQrH3AHPbBTD4qIihJTzCDJdnW0g0/CQeRRJ4HBs98DGS6TmZXSREkkLozatIUEhRq/QLrQD9Bt86+UkaaTyw7IpKqaCHZiI/wBn2kP78NNVwimF3V/EeTkysCnLpGwAAbt6dIcCtmNKgPPbGV4ijjSZQFAtA2wrl3rYfTA74k6F5EMTiVnGuVArUVATTZHsTdH6fLGv1HLFsyqwurABFBk8xzqJlOkaOAAhaj2N8msXjlQOvQIuiqRlZFXKySPISwkZrMQFjVGBZBHlr7cd8Wkg8z8OI8msjea/mEk6pCwYkGwAd2B1Cvh+eLPQupDycsXmCPJGhcgKDTK1kbCh6qoVzgg6dBqBMchNNYN37i9ztt/hjNqzNzaYI9caF5YvJy0kA8xo2UkADTHMDRLUN1Jvja+edTo8gky0sM+ZMUIILbeptCx6VL80QFxRmy7tJVM4jklYNpY3/WCiBtuJP4j73euQK0DtEWy76qQFVOpvyYwziQ3VRiwvFnGcU0yk7AbxQ2XZYEjWU05EgOsrp9lVmqxQqgOMNyPSzHZjWNkYkUVQORZA9PmAgc8gc3i11bKdRjELNm1kBLKm+nR+U2rY/Da2u4HPbnEa9Bz8gQrmMs+tGc6wBpAIBDho7VgWqvdT7YbZaXFWX8/1SQxCJj5QgkKqVCB7KRuFJUE/EwquKF+4vdQ6rnXUheoGU6lUqERlOpqAIMKjn5j64Gsh0rMrLIkn4cMHVC2lFTU0aFeY/SDYW9gWNckXNmOj5+MRkplysrKEq1JJJKA0B7fx+d4OR17hn0rxRmJVjdrYL5TtQWyVRgDp1enUdJ77D74sT9fzU4MNDZVLARS3Xq006G1OpTvVWBgPi6NnniDRZaJlVtAXzXi0ujC1K+aullYDnivlh2T6jnsvmXDRmGaogQMwzBvU5VWbzGO57bjaq33l7AlybXixZZSgnItR7GEfdXbmiKP7IHtsLZjJIvJIv6N/I4JOqdWzM1RZ7LSxJGWkNypJZ1i7ZU1ILJG4I9Q4rcQzWnzHCxSxRkqFEhVzw1gstXZuth2HPPZ085cKwlR1kA4a/tWGG/cY4YsSZeDVt/r/AFtjvuS9TFyQxb746pr/AEMaeV6OWPfGnD4SkcMUQkDc7cYe/wAyHkiDEj4jEn+t8as/T0W1k9DatJDXdWLdFA3KiydVDcd8Z3UYtEjLpZADSghlOn9LEHcFhTffE9+5UaVxZS6d4rEEUsf4aJjJfqcEMFvbTvY7g0eAN8R9K8XSRkAAd+XK3d0Af0jj60bO+1eWbJ+R6VZp+K2VR/vHbf6d8ZcyrQKrZpb9rr1ccb481Sa4TNEoy8x/U25+vedmI6Sj5iANqYtWvnZgL32FbAAfX13o/VIstGfyncDawryAWFoXdC7Iq99J5rHguQQiaPg/mLuP+IY9my2cMcLurEHUo5Wt9t9XyJ4/jjKbd2zLPxkjXzLubnmJGaOWBQiOJN6UhBIX1IhoAjTu9Cr3FUasom/LDQhUZn1L6qC0psKpO9ufYenGpFnT+EV7lUaq17FDUOogkoQACL7bd9sT5tLWMgttwTvwF59GwVvVXv7VtNl2BvixiSYVCKvqVt/MIDHcISSRsT32Ne1YGOpu5OqNyhAC3dkgLpIJ+e5471jd6rlI/Mc+VGfW3KLfxHnbnGFmY4wf6qL/AJF/yxG0vYy7kW/P7fUgyvirO5ZWRZJCGGmwQQBttsNvvvxVYo5rxNnJU8t5Z3jNeg2V2YMBVVswsYlVl8wVHHz+wB2xsQIp/wDSh/8A5r/iMU8kvY6IvGuf6MnMeKM+8KQlpTEl6RpO1rVXXtY+mMuLM5hTqVXBFGwrAiiCN+1EA/YYPoFriKIf/rUdvpjQeVRF/VrqrgKo7H5YnuT9v3+hXcx/6vqCmRl87JzbPLKsRKDZzbSQxk6dJ9Q1E3V+xHONHpnUpEklJhfWxZfVC+kGmRChQFaVWb9I3o2cXPBHUE1SlwQBExPYD82G+O2xwRdN63lUDqpdgTsW86amIoep7ocULrf54tudfCv3+hNw8Sv8v/QUzWWaXLQAmVDFHCjrQUKK+NtS3fpXgHT6u94IugdWlhlVAFdWzAjWRQRHQYqS1ncUUbVXF4vP0+GbMTGSJCp8sjVpUFV5JDEXp/hr7dxXpmXya5eE/iGWa2DBJ4jsdKgqqklQAb08kCu+LVkSSZ6E/VfKkeZWjXU7oy0XABFhlASzVEbmtxh/VcsFy7Rs2qyPJls3ZnAsGtLHSyccVjzjMZRXkkK5iaIhVZS8ocWzAyWw5sDj5D5WQ5zqJXIxCXMN6WpEeOwyCi0guOitHntttgEi5mw4aDU6yFX0qUbULKFCQfL7FiSKI9u9akHhmSVHcziJiVbVo9K6V31AqBpIUb7EVzW2AqPxGPQy5iEBnOpZQUIAX0kahQNk/D+3XYHFPxD4qlcKizQiM7uRNHJvvsFUggVQ47H3rDVeoVKwuzHgvMQiZvxkcqy/GDASCBHoI/Z/St/T74h6R0TMOIklzaCNHjv8s2aI0gua3v8AUbPF2dyHS+IpfJRVnUupYSqr6kCALpKADkAkbWDoNDi9zK9YgaGWOT8Q07aUUq0eg65CBRIPBG4PvfzwuB/FZpyyrFM4/GRKGeydKnWlPptQNIcBfiHISvbTrZrpmX8qSRs2s2tQpIRaZQTS7qwAGp772RvjzLNqyOzSMAVbSCpNk13DKK2b/v36c0XUhJysYIvWFvcDYhVIsHV/Cu+JsvU9D8P5bLEKXzmoBXWmislTpZbfTpagvtZN+5OH9H6T04tIHm8yMUAjpJQADektp9XNjvsRuNh5+qpIUERdVawWRg67XWn4SNh/PjEaKAAqrIp1JqkJdAwIosAw01e/39sCnQ6+QcdO6L01mcNmZSq6qBjYEUDX5hWmPf57d+edN6JkNJJzR1A0B5bJuaC/Ex1DUb25BrtgOMIk0iNdYBa2WRC7DVVbMa07dt79rxPk4URkkZIqVf8A1FYhvWRTOgIYCjW+9bDF96XuT2/kFmXzDLHGYclmJ5BevRWhSLJtgtmwdtr2+mLfVOsZ6GMCHIvqkUFrL+jiw1xgbahdMeeR2EP/ALgQZYeUYC9aTrjzLEWNzp0EBSd777i+BiXPdQyeZy6yQOqsf6yGXMTGQMpanBJKkMANifbg7YfclXkntRu2jU6h0eSeSPzopPKSNwznUzEAgIXZRR1ArVchDuecRSeF/PJkR4UDfpkllDqe4bXHZPz49sEXSo1XQcrocs7jTG7ukUJKkEMRWpQijcE3dXZONBTBJZniIcEj459wTqBFte+q/vhKbTBtI+YsH3hDJRSKDJGj9vUob+eAHB14Hm2rEth1V6cBnD0yIZe0iiDhLB0qpBobg6cQ9KeTy3LmNYivqIL6tQK6K22Fm/4e+L8Un5Lf8B/ljKgY+QwKl11EsA2mxpLe5B3UDni8RPhnLDlpsLMhm4xlwfxEh0qSwb1XpDt8S1dBSp7HbtWOjMJJHGVZ9O7Ak7GpAF1Fr2G53JvY4xZ5vwvTMzL5UI1mNNOzMoZhya/37+o+hxgZPNrLDDGXO66wuv1Lqv1j57c/LDNZy1VhJ1Lw49F9JpyWU+4JsH74Bur5FkO4IwM9R6nPHIypnJnVTpBEknHbvXy29sFUvXzJlI2zOnzSKDA7sOzsANie/wC/vgcaB4deUYMSfmL9/wC6cFeUYAkmv9f9sB2Wm1ToB3s/vU4LIV2wimmlybhzyaareh/h/lhjRErek8c4z4IyTjXCEJv/AK4wnIjwD/hDpaPNKkik6Ucerb/8iLcfYHf540k6bFHEHYD/ANI224Ny6aPvtQxH0eGmkmWyaIu/SRrJNAHc4b1LqITL1qKtUZFrYsSsbrkgBCcWpIu22EHgvrmVLTqzgkQqzPpUMSQxlLafU4GmO7O9n22rZPp0iZZCzqdUQdRRC6G0mmY+kE+aDvvse+PN4cxmGWNFkqySXtlYEISUD8C1TYDuv1t+S6bmWKhppArpYHmNVLpBB5B0ggUduO2G+TZxR65MdbuTGiIsUSjTpcuacWd6r4zdkGgbxg9W6iJhl/IRQU83US6oGJaP+scgjjnAH0Xpnrcu8bFFL+gIw2SRqJK99A4PF4lOdlOXebzrYSBAAFMYXQWPpO2r08m64HvgFoEk8JuNJjCFtm/rTKVBj9I2QAmwDuWqqO+KMvSBK5SFpgSLJEcnlhjpXf0gCgLsGv8AATzHUcwQSMySN9lcIas/pWufb54niiEiKXkka6rWzld7vcAgGvf54GVoaTdFzMbMvmrZVSzM1D4mFeo82p2NdjiHpGQnYz6JYwE0uzq10CxvTobSN7JBPCn5A1Eymgiky7KQTq/MYEXTMGawdPcjbF3wvk8wJWaOMldSnZHeNqYFSNA3I5o0N96Iwii/Dk1EUksxXzg7UulAWIFg7gFR6dyW7/PHZp40ZAktgkaraQNa3ewlIuxwq+321en7ySJJFLI0hLEnypNJK2dKsWStr39jhuakZDGrStCNaq+lo4W06WLt+SAALXa772TiRWY7xyyHWqSv6qT8hWCi19XqjO/9bYv9iuxwxcpmrGtkgQUgBnjQqNSMABqBv0DsOO+LObySTFyk5fy5IwdTlmYsY9xqO63Zrjc8Ygj6Ssegq4kMbggxj0sNKEsSjHUw9+NicOikyQ5XV6ZZ4juiFV86QL6k0RqxQKv6dXq3vcjGgGKCNYDbmR2Y/hgX1LGy+lH1svxBQBzd1YvFeDLt+YI49ZBUDUWl2u2BEZJO4r1L8NjYVjU6Tkinnx6KLJQ01dN8QRVKlSDpY8WMKyqszoulSopEkKr5mhS86xxtfDEa/Vd8n3o+2NbzJRlAsE+VjBQhwsJLGh5THUqst3/vV6j9cVso+XhQhYJGa1Qll02UAHqIAuqH6q3v3xOnXZnVvKy/lgaqeRTGF/NH65FIvTzRP2O2C2Gsfc3tGZgykS5fQyspUAxpGUoyowOv1MppSDrU7D0jjA9m481K1vpXT6RszWOQbUsP1VzwB9cb/TPEbBQrOJWosViBmoVqDB1DdzV3374IWmI+JDf9ljztdg0aqxf8bxnOTRUccWfNBT5jD4ZGHwsy/QkfyxNFE9GkbeqOkn+JxtdFyksk0UYDNb+oepbUUW4r9Nj50fljezNsr9Jy+YkkRNUg9Q+NmCe4u/esereO8qIcpGhgkil/L16WtZCzaDe3JLdsP8LeCJ8vL+IzUOXMKb23lkBbFt8Gq6+t4Iuv5GBlcByXEiHSVDlfzUYKV5Nix9DifPJjLnkHfBUokaWKWJXGn4GJ9CaqDEEckEiz86x5f1rp3lTyRByPLZowFYsdIehw3BBv93vj3jpWVQLIgUpWjSXAUADdrNgvvffj54Fo8rk8xnQjEAeZKX3GptMhZR6oqO42pjYJwIa4KGdzvSPwEohhhM/lppYRrqBEKLJ6+bDajzdm8CuYSKZFZSgFUFsA1vsRf8Mey5aXLZbzUNGOZyGBRgAJBpVAW0rZNLsO4+WAbxvlcl5UghysaSmySo4A39Py2+mGxtbc2AvT+kMHVgvpW9xx8JxrQ9Xgd0jV9TNSgAMdz86rFHwv1LaWNVAASjtvub/mP+2PUMv/AOGfT8nDJmFM0kyIxUyODpJU0dKqv8ffConS7sC8v1fKq1PMg+Qtj/7QcU/GfiHTHGMrKbJOs6RuCBXxDbcH2wGZ3psoZWqlldghvb+tZd649Snn2xo/7DKrrkZ2SnNLQb0RhiLNgCrF0eMGqXJSxJOy5J4lkaFEEUrMN2ayAx0gfpHucbPQctmQkmaSDzERoQKXVdWbaxqN2Nl2N0QdsYnTuoSRBxGXi8tbPmO70AyrpBhRSOR3IoHE8eXZlAbNxhGYKVQGRVYFfiaU7c8nbbA6RaxIs9c8i8kkpkGiSQSCQGMi9OzBlDEGlJN16iBwTinkcrkTD5onn/Eq0QWJ9DA+pdRBH6b4HNYpw9OypmVCZm1XbEqAPRq1Ulk7V7d8c6r0vLxpIUl/MSQKgF2+7AsbPFrzt8Qw0x1XqXfDqprl0XuhFUAB/RMwdqO+4vf/ABxkwKWyMu42zER3NE3FLxf09+2NfoeXyom0wTyufLn30ALtA4DeoC/SXI+oHvjOy0KnIT+s0MxFvp59EtUL7jfcjvhPz+hSIM30YLFJIGNpX3uVk3+y39zi+8MMUpjmkVSEQmQpLI7akRqpXCgAEAc1puwaxL1ORfw+ZAq9vrtm3/zxS8TwSfinZVOnRDvR0/1MffDT5CuC3F1KmBeQdtxoilKgbAuI9QPG+od/oNybrMJmjfyyKWl82dHVhQAanJN1q3Ugk0SeRgIaU8t5e22yR6j77EWeOcTZOGTX6QCTZr4Ry250n6/KsMVHpR8ULraRIGY0ygDQbDNbEFbrhf38bYoeJMyk3kTapkZYgZYxFOFEmskgHQLpSV1XtzvjD6B0X8dIUSONnA3A8wE7exvT98ZvXemNlJ2jtlKqmwkCH1CyKoFxvV0MRsm6srt0roUOYh9QkOtwVYEjySTW/rBLNXIvScW8v1OP0gNl4aI2MbO6ke7OGU8VYIq7+eMRiJGOs1RU6t2rVp4W9+e2+wwyHMFWkqRUpiQCGt7PyWtufUR/hiqJN/8A2zIxHnETRix5azFSRp3JsMADYPGxGJek+IxDNG6ZNlUalpHNlWYkgFk7VY+ntsMXKedKCbipRZZ4oyP+YIT2xJlZwZo43jjIYgPpi9XxchVrtvX37jBQw3/2llqKyZHPfiHZm9DljR3CiNHWgAR27fM4twdGR18yVGULYRJW8xrUAbqsjAHneQMb+2AbNyTQeYhiCxs2kgTyrqv4dYE1cAcgY5l83NHXlxZhQOPKncj91MK+RFYb5XBNUeu+HpYvO8oFItDClZNA2Q02ggaSLU2ir8J9xj0rIZtHUknhmFqCARqNEVj5h/8AqSQSB/z2cEFgUhJUhNKg/k7iiR29/njbX/xVnG2lR9YIr+5sXhJV4Hb9QT6R1SKFlZ1YgDgHTtZOxB+Z5vG7P4piLast+KO1GKSpUv3U6yR/DAEDjoY4qkQ8auwxzPXM1OdLTNGmkirVQARy1EE3QvYDbDsr1B4JAwm3XcsQRrIC0fSdwRa71WlTffAlls2yG1r92JH6lIf1cm7oA39awqHqegeH/GLpCY3iEgaN43b8TodlIO5tWBO5/SSbxF06cxzfiRIQBrdVIW/VrAW9QNjUPVS8cDjAMvU3oAMy0KtDRPuSeT+/bDdLM3q1MeDqYKT3o3f7sBLxphXmvFUhCtPJ5j+lgqOGUFZAyljR0kEEcn9JHGODxSkjrrbSvsBdCqrWSK2HJB3O3ywIFjQ+uEu5s6Q2hFAF7llJbYG9x9+zsx1UXflRKSP2Nf2uZmAo2Nl5BwUVXscHUfLzDPESI2YEgaCxW+N7F1ePQ8t/4pwtDJFNl5GDLpXS+mgbvYDbbT79/v51P1V206WJq/S2kKB2AUAKMWl6nGy/mwg7/p0/v9IBH/NgoGWeoeIUmaNRCFVCoTi1oqBdfEdtye5O2+NHP5sGFasUJ+37WXNfzH0vGDLJlttMbo2oUPUvf3ZmwQfh43UKSV9MmonsfII7kA1d89ufaWqBA50zLM0M7bALGF31Am5Vcb1W4VgNxf78E5yiywiJpVkWI7LAhlJLatQLoGVrsm9hSjcWK7msn/QMwqkHSYCT3YJG1nb3CDufr3xldR6BmywWaTWKYjVIVNbWQr9ga4HbByy9oryWpsrAK330mMeZItqxTSAY4tZ9gdh3PtiTqnQDGLeoQGEYCK4D6j6tDSfGFoAkAWTX0wJMv5Okdw1kmtm0ErXqA9jd43OrZ/ctHIhYiEps+uIg6m8tXRQiD2Fg0LZjgUQcm/ByPoDwaJcurlmSXSslayrRhbVRy2iRzTad12vYtkdKhkcx5eLyyZWvSVLesF1UNYPAs8frwT9Cz4mzUX4maZtG8iqYn1XsSAqUykBLBBO2H9N6NDmMy9P5XljMyK58uPSRmm0a0CrQCn4bHsCtbDa9RRcnwYniTwpNlAY8wEM7FnLK5PpVWZgVKAEk76rPtjCUS2pKs5IUpuS1FiF09+Rx8sE/UclHIZyWYssMjgtOWjdl8veJiLk9L7Ka5/UBi5l448nOxGbYZb1JG+iEzD4bYxSLuLJAdSD6SR8QulyDdIFZOnauKOkMSNYDWGY1R5+lXjbm8LSSD0Ru1iQgjSTSTvwpW9gy7gjkY1IY1zc4jpM0suhUPk+TyZjevUdO49RG9Xt6SManTfCJldI1dzUegtEQA2lY0O7hTRAI7HftiZJocZp+hMt5PP8AnpIUQgIT5ZIr1er+sU8Hj6YwPE3W48zKGV3Y2ASGkiLgChdIykkV71xg5zfhAx5lYcxm815bJGUVHa71SakO51EBR6ibpjx3HutdHy8DyJGWkjQAUxZn0h0VqKOApA337A/LGKhTs1eRNUAr2NZDIT6PiZasBLB1qN7B5P2x3I5gqkqlYTrcGmhWc3t8MgGpRudgftvjuSyoLgRaLsKVOqRWs78jgLV/T93Yk9AZoxIXJKizQJ1G77UqHGt0QlZ1YkjRYxl4cwWP9ZImZgZbPdxKiUPcggd8UFQKbjKI2+6zEAW7LXuaFcGtIve8aWT6tEAScswApWKzMp9V1QYEX6T7H22GLGV65lAKd88p9lMMi87cgHBu/YNV7lfK9MmzOXkqd3hhYMwd20AkEBkS2s8jsdxxikLUeWrTaRRryI24vc+vYbt3PJ98EGZ8t8pO0LM8bPEhZo0Qhi24IHxbUb+XOB12QArcLe4HmRcftbBSf+uCMrBxIOnZeVyTH2ALu1RqgurLkgCztfJ7b4sS9fkVmAZXF8q86Kf+Fda0PsMdh6n5bLp8yIqNirng8qVawynuDz3ww5pDVTyqAAKFjt/ur9vtiyAh6l0wj0iPLTEAMwOiJqN8CPy27fqYnGXLBkm28ueN6siN1mQfMCmPevj/AHYz4OvSBtUgEpsbsWDbdrVhz87xrJ4ohbdopIyP2HDg/UOLH2OHyRTRlxdIicsq5lUIOwmR4yfpoD73jp8NTEkRmKYjtFLG7H56A2ofcDnEx6ojHd3PPxEp/BNjh4jSUGNUUnYhkCgLv3Ye9EG/lV95srkxs1kXj3ZWAPDaWCn6EgXiuDgqyOTzEaKVzMmXF7qWfSKuz6fTXB9VDfnDpvPJOsZTMdiTGt/eRFU/+7DDYF4pyvwkg0RsfcV/jiefqcjm3Ifv6lB55r2s77YsuY3NfhmVuT5TsR9aYP8Azwz/AGUzH8tZCO+oKAPlr1V/LBZSV+hDHm04aFCPkWB/eScP15c8rIh/3SHH/uIxcy3RUPxShtxtEDLW/cr6R/zYtNkMtWlQzMSOG1tVi9IQMoJsD1ftYndFdtmWiD9E4rsp8wE/I+nSD25rfGus5awp3KzLQ5P5Uu1c9v3nFHN9FKcBgNJb1gDg0QabY2a3oX9cX8uiadPrJ8lpCSRQ1RBTV77eax57D64bafgWrLPmX0+dWFENlbB5FeYKrkfD3wNrnyCGV5VYCgdWogewOxGCFMvImSzIZHQFsuBqBViB5l2D/un9xxnf7PzDkXvV7sBe/uRZP3xKko+SljlLwiLKbw6nIFz2Wa2/QdRIBsncHDsjmAknoIYA/HuqAXegK5Wv3g7nfviY+G5yKIU81yOa96Hb+OF/sbMINkbj9Nk97rRhd6Ho0U+nyeqF1LqmoMrJG51GqSlWxXpOqxt7XZAOo1iDpbqm51K6qzLpJDFrAXfhaF7gX9cRT5N9S+ajhQa/ZPPa1v8AhiTJZdSYxoezydII2ZjweLAA5/61fFkKDui51TNxSAuwm87RQDss4AANBidOnZvYkc1i91LqkMskLAuNQCMTr/LTUlsitrH7ZpSdzZ4rGPJH6XRYCbOzaGZx3Hqrjf6/bbEE0E7ADRIdhezDtVH32AwrXqGjDnoUkOUmlfKzxmNfKKidWhMhLPvA8gHltoP6yA2pxe1iboXidXnjMcqgr5gXVIYT6mRrOr08Ie4A3wF5bp2bkUoT6TRPmMCPTemrsj4m49zitL0iUX+XIvvSk1ex+G7Wid/54W0G6sfZnVtHqfifquddvOPlvGqaSPxeXaNwNfBjZW21d9ttweMebL11FeXzMukgZiVXVpVCRR2jrWKAH2xF1TooibSs8Mor4lagp1UQfY7cfMYzGyTjkAb1dihvW/sPnilTVk6tPk3/AAzlhmGkCqiv+jsNWmSqDEjsvvxgx6z0eWPp6r5R8wIiHvQ8w6rYgDdTz7d8BnQoCkedRqvywO9XuRx/j/njYzuRLRZIWfK8jzZ621BD6bHJ2AUfUY5833k74+h0YvFJcj/E0mX/AAPogCOkmVDhX1KzNFmzd1sDV0OxG+AzMZPTTPsrXprcsAa2PAHbc38sa8nmSZXNFkYM+ayzVR2/LzgoX2GoD92M3MJKgIsgN8Sc1VUWXjtYONsS1VWZ5W5O0gt8MRKek5gnYfjIef8AhtR9yAPvgHWHVZ4Wz6m4+mw3PyGDPouYA6RNaAn8ZFtuATo2ND6jb5YGep5eQ+sxSBBsDpIjod12oC/bCxv4n+IpLhFzIogzMIa903ut2KseQdwx3HuGGNTMdXy6HS6SSMAAWA22FUPUPb5/XA/1h6kAKjZIxW4r0jbmxzi7l89EqgM86mrpQun5VrBNYuvUyaMqLKbaqLD3HpT7u22LGWy7FlUaF1XQChzt8zzde5wsLDsuiw0egWzsDpJovoojVVIKIsqOLw/JdUkoKqub3ofXkit9q3wsLA+FYqvgdPPJ+sxxV3sh+DwASb/s4hdkFltchH7VRj6eo232W8LCwlykx0kXcrPM4AhjNdtKUoPH9ZJsD9FGHzZIjfMTRrvvqJzDXY2o+lefbCwsZxdyaNZLWKl5GtnsuHVBHLmGsAaySAbr0xrztwB8sakozTKVVY8ulrp16YwQWbQwBN36D6QrNY4x3Cw2kmkJSbTBqCZpWKNqdiCKOqlOk2aF1vzt/hgg6OzQOk5i1VBHps16h5ZAFEkn+yecLCw58cEwV8mhnM/ms3E8bqEWiCKKKhI2Z1rX/aCgHvjQyEZYak8twUdglkynQrE+hFYC62JYXqH2WFjjcYybi14/tHWpyik16oh6rmZI4leEI8hslNUZQAFiS1OSSoWtmG544GM1fGTRPozGW0mrHr2J/SwNG0PuCflhYWNMfT42qa/38hZeoyRdphr0rr2UeBZvMijB2ILeoNQtACLY2ew37YxOqeNctX5MStwdckbAaSa1qqqSRYrcpuRhYWM4fZ+JSbfJMusyNUCXV+rl5D6nKhrCpoKhTHsCEBSw29ktsedt6WVlk1sSzKwVUIBLHc8nzNV+9A/5Y5hY7VjjFUkcsskm7bPSvBkEeahcugDxuYyVJ9VAG2Vtg29EcWNsbUnhiI8Gvtx9KrCwseH1CUcrSPVwzk4K2VM14PDfqDD2ddX8cYWe8DaCHiQWDZ0MRtzenjtXHcHthYWJhOUGmmU5bWmjHfw/MjPMA5RltgFUsm16lr0MNuLv74IRk0khijZvTpUswFagKZBpa9ixLfVVwsLFSzzyJ36McccYvj1GTdNj0FRKB6g1sO4Diq2/bOMzqfTwFJJTQOSGK3z2Xc88X2GFhYeKc1rz5NcmOPPHgr5CHVkpBGgH9IRk9OkE+WwVq/4v5YbBIIU9QVSvLIrQpxVB1ZRIbIOx/ecLCx2wk2693RxTikvwVg31mX8XMChJ2VBu8pItiWt90A4o9/lvjPzXSijVrT7kA/cWawsLHZGTU9F4o5dE4bv1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4104" name="Picture 8" descr="http://sieteesquinas.com/wp-content/uploads/2012/05/petroquimic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4879326"/>
            <a:ext cx="2644865" cy="198883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altonivel.com.mx/assets/images/Estructura_V2/Negocios/Empresas/medicamentos-mund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6985" y="4869161"/>
            <a:ext cx="2679112" cy="1999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97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5.2 Alimentaria</a:t>
            </a:r>
            <a:endParaRPr lang="es-MX" dirty="0"/>
          </a:p>
        </p:txBody>
      </p:sp>
      <p:sp>
        <p:nvSpPr>
          <p:cNvPr id="3" name="2 Marcador de contenido"/>
          <p:cNvSpPr>
            <a:spLocks noGrp="1"/>
          </p:cNvSpPr>
          <p:nvPr>
            <p:ph idx="1"/>
          </p:nvPr>
        </p:nvSpPr>
        <p:spPr>
          <a:xfrm>
            <a:off x="0" y="1600201"/>
            <a:ext cx="9036496" cy="1972816"/>
          </a:xfrm>
        </p:spPr>
        <p:txBody>
          <a:bodyPr>
            <a:normAutofit/>
          </a:bodyPr>
          <a:lstStyle/>
          <a:p>
            <a:pPr marL="0" indent="0" algn="just">
              <a:buNone/>
            </a:pPr>
            <a:r>
              <a:rPr lang="es-MX" sz="2400" dirty="0" smtClean="0"/>
              <a:t>Es la parte de la industria que se encarga de todos los procesos relacionados con la llamada (cadena alimenticia). En esta se incluye las fases de “transporte (materia prima)”, “recepción (en la industria)”, “almacenamiento”, “procesamiento” y conservación y distribución”.</a:t>
            </a:r>
          </a:p>
        </p:txBody>
      </p:sp>
      <p:pic>
        <p:nvPicPr>
          <p:cNvPr id="5124" name="Picture 4" descr="http://www.embapilar.com/wp-content/uploads/2014/01/Pymes_alimenticias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7542"/>
            <a:ext cx="4355976" cy="326698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quimicoglobal.mx/wp-content/uploads/2013/10/Normas-y-Certificaciones-de-la-Industria-de-los-Alimentos-Procesad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601" y="3575712"/>
            <a:ext cx="3819800" cy="331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248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lstStyle/>
          <a:p>
            <a:r>
              <a:rPr lang="es-MX" sz="3600" dirty="0" smtClean="0"/>
              <a:t>Pasos en la Industria </a:t>
            </a:r>
            <a:br>
              <a:rPr lang="es-MX" sz="3600" dirty="0" smtClean="0"/>
            </a:br>
            <a:r>
              <a:rPr lang="es-MX" sz="3600" dirty="0" smtClean="0"/>
              <a:t>Alimentaria.</a:t>
            </a:r>
            <a:endParaRPr lang="es-MX" sz="3600" dirty="0"/>
          </a:p>
        </p:txBody>
      </p:sp>
      <p:sp>
        <p:nvSpPr>
          <p:cNvPr id="3" name="2 Marcador de contenido"/>
          <p:cNvSpPr>
            <a:spLocks noGrp="1"/>
          </p:cNvSpPr>
          <p:nvPr>
            <p:ph idx="1"/>
          </p:nvPr>
        </p:nvSpPr>
        <p:spPr>
          <a:xfrm>
            <a:off x="0" y="1600201"/>
            <a:ext cx="9144000" cy="1900807"/>
          </a:xfrm>
        </p:spPr>
        <p:txBody>
          <a:bodyPr>
            <a:normAutofit fontScale="92500" lnSpcReduction="10000"/>
          </a:bodyPr>
          <a:lstStyle/>
          <a:p>
            <a:pPr marL="0" indent="0" algn="just">
              <a:buNone/>
            </a:pPr>
            <a:r>
              <a:rPr lang="es-MX" sz="2000" b="1" dirty="0" smtClean="0"/>
              <a:t>Transporte de alimentos: </a:t>
            </a:r>
          </a:p>
          <a:p>
            <a:pPr marL="0" indent="0" algn="just">
              <a:buNone/>
            </a:pPr>
            <a:r>
              <a:rPr lang="es-MX" sz="2000" dirty="0" smtClean="0"/>
              <a:t>En este proceso se incluyen todos los procedimientos que buscan proteger los alimentos durante su traslado desde el lugar de producción al de almacenamiento o procesamiento. </a:t>
            </a:r>
          </a:p>
          <a:p>
            <a:pPr marL="0" indent="0" algn="just">
              <a:buNone/>
            </a:pPr>
            <a:r>
              <a:rPr lang="es-MX" sz="2000" b="1" dirty="0" smtClean="0"/>
              <a:t>Recepción de Alimentos</a:t>
            </a:r>
            <a:r>
              <a:rPr lang="es-MX" sz="2000" dirty="0" smtClean="0"/>
              <a:t>: </a:t>
            </a:r>
          </a:p>
          <a:p>
            <a:pPr marL="0" indent="0" algn="just">
              <a:buNone/>
            </a:pPr>
            <a:r>
              <a:rPr lang="es-MX" sz="2000" dirty="0" smtClean="0"/>
              <a:t>Se aplican en esta fase criterios de aceptación y rechazo de mercancías muy frecuentemente decididas por el juicio profesional de los inspectores de calidad.</a:t>
            </a:r>
          </a:p>
          <a:p>
            <a:endParaRPr lang="es-MX" dirty="0" smtClean="0"/>
          </a:p>
          <a:p>
            <a:pPr marL="0" indent="0">
              <a:buNone/>
            </a:pPr>
            <a:endParaRPr lang="es-MX" dirty="0"/>
          </a:p>
        </p:txBody>
      </p:sp>
      <p:pic>
        <p:nvPicPr>
          <p:cNvPr id="6146" name="Picture 2" descr="https://www.wong.com.pe/pe/supermercado/images/img_calidad1.jpg;pv4993bc4bd6d6d4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573016"/>
            <a:ext cx="4210050" cy="328498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1.bp.blogspot.com/-nBcHiqaMiSU/TuitKX4tvFI/AAAAAAAAABc/9wQsiZCbp4g/s1600/transpor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4" y="3573016"/>
            <a:ext cx="3952882" cy="326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076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600" dirty="0" smtClean="0"/>
              <a:t>Pasos en la Industria </a:t>
            </a:r>
            <a:br>
              <a:rPr lang="es-MX" sz="3600" dirty="0" smtClean="0"/>
            </a:br>
            <a:r>
              <a:rPr lang="es-MX" sz="3600" dirty="0" smtClean="0"/>
              <a:t>Alimentaria.</a:t>
            </a:r>
            <a:endParaRPr lang="es-MX" sz="3600" dirty="0"/>
          </a:p>
        </p:txBody>
      </p:sp>
      <p:sp>
        <p:nvSpPr>
          <p:cNvPr id="3" name="2 Marcador de contenido"/>
          <p:cNvSpPr>
            <a:spLocks noGrp="1"/>
          </p:cNvSpPr>
          <p:nvPr>
            <p:ph idx="1"/>
          </p:nvPr>
        </p:nvSpPr>
        <p:spPr>
          <a:xfrm>
            <a:off x="0" y="1600201"/>
            <a:ext cx="9144000" cy="3016931"/>
          </a:xfrm>
        </p:spPr>
        <p:txBody>
          <a:bodyPr>
            <a:normAutofit lnSpcReduction="10000"/>
          </a:bodyPr>
          <a:lstStyle/>
          <a:p>
            <a:pPr marL="0" indent="0" algn="just">
              <a:buNone/>
            </a:pPr>
            <a:r>
              <a:rPr lang="es-MX" sz="2000" b="1" dirty="0" smtClean="0"/>
              <a:t>Almacenamiento </a:t>
            </a:r>
            <a:r>
              <a:rPr lang="es-MX" sz="2000" b="1" dirty="0"/>
              <a:t>de </a:t>
            </a:r>
            <a:r>
              <a:rPr lang="es-MX" sz="2000" b="1" dirty="0" smtClean="0"/>
              <a:t>Alimentos</a:t>
            </a:r>
            <a:r>
              <a:rPr lang="es-MX" sz="2000" dirty="0" smtClean="0"/>
              <a:t>:</a:t>
            </a:r>
            <a:endParaRPr lang="es-MX" sz="2000" b="1" dirty="0" smtClean="0"/>
          </a:p>
          <a:p>
            <a:pPr marL="0" indent="0" algn="just">
              <a:buNone/>
            </a:pPr>
            <a:r>
              <a:rPr lang="es-MX" sz="2000" dirty="0" smtClean="0"/>
              <a:t>El </a:t>
            </a:r>
            <a:r>
              <a:rPr lang="es-MX" sz="2000" dirty="0"/>
              <a:t>almacenamiento de alimentos está orientado a mantener en el tiempo las características propias de los alimentos a fin de que sean mantenidos inventarios para la producción</a:t>
            </a:r>
            <a:r>
              <a:rPr lang="es-MX" sz="2000" dirty="0" smtClean="0"/>
              <a:t>. Se </a:t>
            </a:r>
            <a:r>
              <a:rPr lang="es-MX" sz="2000" dirty="0"/>
              <a:t>estudia la estacionalidad de ciertos productos alimenticios para controlar la rotación. se controlan las temperaturas de almacenamiento y la </a:t>
            </a:r>
            <a:r>
              <a:rPr lang="es-MX" sz="2000" dirty="0" smtClean="0"/>
              <a:t>humedad.</a:t>
            </a:r>
          </a:p>
          <a:p>
            <a:pPr marL="0" indent="0" algn="just">
              <a:buNone/>
            </a:pPr>
            <a:r>
              <a:rPr lang="es-MX" sz="2000" b="1" dirty="0" smtClean="0"/>
              <a:t>Procesamiento </a:t>
            </a:r>
            <a:r>
              <a:rPr lang="es-MX" sz="2000" b="1" dirty="0"/>
              <a:t>de </a:t>
            </a:r>
            <a:r>
              <a:rPr lang="es-MX" sz="2000" b="1" dirty="0" smtClean="0"/>
              <a:t>alimentos</a:t>
            </a:r>
            <a:r>
              <a:rPr lang="es-MX" sz="2000" dirty="0"/>
              <a:t>:</a:t>
            </a:r>
            <a:endParaRPr lang="es-MX" sz="2000" b="1" dirty="0"/>
          </a:p>
          <a:p>
            <a:pPr marL="0" indent="0" algn="just">
              <a:buNone/>
            </a:pPr>
            <a:r>
              <a:rPr lang="es-MX" sz="2000" dirty="0"/>
              <a:t>El procesamiento de alimentos es tan variado como la cantidad de alimentos que existen. Cada alimento tiene su procesamiento y la cantidad o complejidad de los procedimientos varia según el tipo de alimento. </a:t>
            </a:r>
          </a:p>
        </p:txBody>
      </p:sp>
      <p:pic>
        <p:nvPicPr>
          <p:cNvPr id="7170" name="Picture 2" descr="http://imoralesm.files.wordpress.com/2013/02/emergencyfoodstor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17132"/>
            <a:ext cx="3635896" cy="224086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bls.gov/ooh/images/p38-to-p39/p381-3-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617132"/>
            <a:ext cx="4464496" cy="2240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478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600" dirty="0" smtClean="0"/>
              <a:t>Pasos en la Industria </a:t>
            </a:r>
            <a:br>
              <a:rPr lang="es-MX" sz="3600" dirty="0" smtClean="0"/>
            </a:br>
            <a:r>
              <a:rPr lang="es-MX" sz="3600" dirty="0" smtClean="0"/>
              <a:t>Alimentaria.</a:t>
            </a:r>
            <a:endParaRPr lang="es-MX" sz="3600" dirty="0"/>
          </a:p>
        </p:txBody>
      </p:sp>
      <p:sp>
        <p:nvSpPr>
          <p:cNvPr id="3" name="2 Marcador de contenido"/>
          <p:cNvSpPr>
            <a:spLocks noGrp="1"/>
          </p:cNvSpPr>
          <p:nvPr>
            <p:ph idx="1"/>
          </p:nvPr>
        </p:nvSpPr>
        <p:spPr>
          <a:xfrm>
            <a:off x="0" y="1600200"/>
            <a:ext cx="9144000" cy="2620887"/>
          </a:xfrm>
        </p:spPr>
        <p:txBody>
          <a:bodyPr>
            <a:normAutofit fontScale="55000" lnSpcReduction="20000"/>
          </a:bodyPr>
          <a:lstStyle/>
          <a:p>
            <a:pPr marL="0" indent="0">
              <a:buNone/>
            </a:pPr>
            <a:r>
              <a:rPr lang="es-MX" b="1" dirty="0" smtClean="0"/>
              <a:t>Conservación de Alimentos</a:t>
            </a:r>
          </a:p>
          <a:p>
            <a:pPr marL="0" indent="0">
              <a:buNone/>
            </a:pPr>
            <a:r>
              <a:rPr lang="es-MX" dirty="0" smtClean="0"/>
              <a:t>Los procesos habituales de la conservación de alimentos, tienen como objeto la transformación inicial del alimento para la obtención de otro producto distinto y transformado que presente un mayor tiempo de vida útil. </a:t>
            </a:r>
            <a:br>
              <a:rPr lang="es-MX" dirty="0" smtClean="0"/>
            </a:br>
            <a:endParaRPr lang="es-MX" dirty="0" smtClean="0"/>
          </a:p>
          <a:p>
            <a:pPr marL="0" indent="0">
              <a:buNone/>
            </a:pPr>
            <a:r>
              <a:rPr lang="es-MX" b="1" dirty="0" smtClean="0"/>
              <a:t>Servicio de Alimentos</a:t>
            </a:r>
            <a:r>
              <a:rPr lang="es-MX" dirty="0"/>
              <a:t>:</a:t>
            </a:r>
            <a:endParaRPr lang="es-MX" b="1" dirty="0" smtClean="0"/>
          </a:p>
          <a:p>
            <a:pPr marL="0" indent="0">
              <a:buNone/>
            </a:pPr>
            <a:r>
              <a:rPr lang="es-MX" dirty="0" smtClean="0"/>
              <a:t>Dentro de la industria alimentaria se incluyen los establecimientos que se encargan de preparar alimentos para su servicio y consumo. En estos establecimientos se aplican técnicas gastronómicas que se deben controlar según las normas de la higiene de alimentos</a:t>
            </a:r>
            <a:r>
              <a:rPr lang="es-MX" dirty="0" smtClean="0"/>
              <a:t>. Pueden ser Restaurantes, Hoteles, etc.</a:t>
            </a:r>
            <a:endParaRPr lang="es-MX" dirty="0" smtClean="0"/>
          </a:p>
          <a:p>
            <a:endParaRPr lang="es-MX" dirty="0"/>
          </a:p>
        </p:txBody>
      </p:sp>
      <p:pic>
        <p:nvPicPr>
          <p:cNvPr id="8194" name="Picture 2" descr="http://dominandolacocina.com/blog/wp-content/uploads/2011/02/100_00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65712"/>
            <a:ext cx="2555776" cy="259228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saludcolima.gob.mx/portal/noticias/uploaded/noticia_10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9" y="4265712"/>
            <a:ext cx="2160240" cy="260593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obeso.net/wp-content/uploads/Como-evitar-comer-de-m%C3%A1s-en-un-buff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10" y="4265712"/>
            <a:ext cx="3456382"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975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5.3 Fermentación</a:t>
            </a:r>
            <a:endParaRPr lang="es-MX" dirty="0"/>
          </a:p>
        </p:txBody>
      </p:sp>
      <p:sp>
        <p:nvSpPr>
          <p:cNvPr id="3" name="2 Marcador de contenido"/>
          <p:cNvSpPr>
            <a:spLocks noGrp="1"/>
          </p:cNvSpPr>
          <p:nvPr>
            <p:ph idx="1"/>
          </p:nvPr>
        </p:nvSpPr>
        <p:spPr>
          <a:xfrm>
            <a:off x="0" y="1484784"/>
            <a:ext cx="9144000" cy="2319724"/>
          </a:xfrm>
        </p:spPr>
        <p:txBody>
          <a:bodyPr>
            <a:noAutofit/>
          </a:bodyPr>
          <a:lstStyle/>
          <a:p>
            <a:pPr marL="0" indent="0" algn="just">
              <a:buNone/>
            </a:pPr>
            <a:r>
              <a:rPr lang="es-MX" sz="2000" dirty="0"/>
              <a:t>proceso </a:t>
            </a:r>
            <a:r>
              <a:rPr lang="es-MX" sz="2000" dirty="0" smtClean="0"/>
              <a:t>catabólico de</a:t>
            </a:r>
            <a:r>
              <a:rPr lang="es-MX" sz="2000" dirty="0"/>
              <a:t> oxidación incompleta, que no requiere oxígeno, y el producto final es un compuesto orgánico. Según los productos finales, existen diversos tipos de fermentaciones</a:t>
            </a:r>
            <a:r>
              <a:rPr lang="es-MX" sz="2000" dirty="0" smtClean="0"/>
              <a:t>.</a:t>
            </a:r>
          </a:p>
          <a:p>
            <a:pPr marL="0" indent="0" algn="just">
              <a:buNone/>
            </a:pPr>
            <a:r>
              <a:rPr lang="es-MX" sz="2000" dirty="0"/>
              <a:t>El proceso de fermentación es anaeróbico, es decir, se produce en ausencia </a:t>
            </a:r>
            <a:r>
              <a:rPr lang="es-MX" sz="2000" dirty="0" smtClean="0"/>
              <a:t>de oxígeno</a:t>
            </a:r>
            <a:r>
              <a:rPr lang="es-MX" sz="2000" dirty="0"/>
              <a:t>; ello significa que el aceptor final de los </a:t>
            </a:r>
            <a:r>
              <a:rPr lang="es-MX" sz="2000" dirty="0" smtClean="0"/>
              <a:t>electrones</a:t>
            </a:r>
            <a:r>
              <a:rPr lang="es-MX" sz="2000" dirty="0"/>
              <a:t> </a:t>
            </a:r>
            <a:r>
              <a:rPr lang="es-MX" sz="2000" dirty="0" smtClean="0"/>
              <a:t>del</a:t>
            </a:r>
            <a:r>
              <a:rPr lang="es-MX" sz="2000" dirty="0"/>
              <a:t> NADH producido en la glucólisis no es el oxígeno, sino un compuesto </a:t>
            </a:r>
            <a:r>
              <a:rPr lang="es-MX" sz="2000" dirty="0" smtClean="0"/>
              <a:t>orgánico que </a:t>
            </a:r>
            <a:r>
              <a:rPr lang="es-MX" sz="2000" dirty="0"/>
              <a:t>se reducirá para poder </a:t>
            </a:r>
            <a:r>
              <a:rPr lang="es-MX" sz="2000" dirty="0" smtClean="0"/>
              <a:t>re oxidar</a:t>
            </a:r>
            <a:r>
              <a:rPr lang="es-MX" sz="2000" dirty="0"/>
              <a:t> el </a:t>
            </a:r>
            <a:r>
              <a:rPr lang="es-MX" sz="2000" dirty="0" smtClean="0"/>
              <a:t>NADH a</a:t>
            </a:r>
            <a:r>
              <a:rPr lang="es-MX" sz="2000" dirty="0"/>
              <a:t> </a:t>
            </a:r>
            <a:r>
              <a:rPr lang="es-MX" sz="2000" dirty="0" smtClean="0"/>
              <a:t>NAD</a:t>
            </a:r>
            <a:endParaRPr lang="es-MX" sz="2000" dirty="0"/>
          </a:p>
        </p:txBody>
      </p:sp>
      <p:pic>
        <p:nvPicPr>
          <p:cNvPr id="9218" name="Picture 2" descr="http://blogs.creamoselfuturo.com/bio-tecnologia/wp-content/uploads/2011/03/f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8" y="3919925"/>
            <a:ext cx="3438525" cy="291236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iglo21.com/wp-content/uploads/2013/04/Fermentacion-de-vino-Producir-vino-en-casa-est%C3%A1-a-una-firma-de-ser-legal-en-N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3919925"/>
            <a:ext cx="4968552" cy="291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903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Tipos de Fermentación</a:t>
            </a:r>
            <a:endParaRPr lang="es-MX" dirty="0"/>
          </a:p>
        </p:txBody>
      </p:sp>
      <p:sp>
        <p:nvSpPr>
          <p:cNvPr id="3" name="2 Marcador de contenido"/>
          <p:cNvSpPr>
            <a:spLocks noGrp="1"/>
          </p:cNvSpPr>
          <p:nvPr>
            <p:ph idx="1"/>
          </p:nvPr>
        </p:nvSpPr>
        <p:spPr>
          <a:xfrm>
            <a:off x="0" y="1484785"/>
            <a:ext cx="9144000" cy="2736304"/>
          </a:xfrm>
        </p:spPr>
        <p:txBody>
          <a:bodyPr>
            <a:normAutofit/>
          </a:bodyPr>
          <a:lstStyle/>
          <a:p>
            <a:pPr marL="0" indent="0" algn="just">
              <a:buNone/>
            </a:pPr>
            <a:r>
              <a:rPr lang="es-MX" sz="2200" dirty="0"/>
              <a:t>Hay fermentación natural, cuando las condiciones ambientales permiten la interacción de los microorganismos y los sustratos orgánicos susceptibles, y artificial, cuando el ser humano propicia condiciones y el contacto referido.</a:t>
            </a:r>
          </a:p>
          <a:p>
            <a:pPr algn="just"/>
            <a:r>
              <a:rPr lang="es-MX" sz="2200" dirty="0" smtClean="0"/>
              <a:t>fermentación acética.</a:t>
            </a:r>
            <a:endParaRPr lang="es-MX" sz="2200" dirty="0"/>
          </a:p>
          <a:p>
            <a:pPr algn="just"/>
            <a:r>
              <a:rPr lang="es-MX" sz="2200" dirty="0"/>
              <a:t>fermentación </a:t>
            </a:r>
            <a:r>
              <a:rPr lang="es-MX" sz="2200" dirty="0" smtClean="0"/>
              <a:t>alcohólica.</a:t>
            </a:r>
            <a:endParaRPr lang="es-MX" sz="2200" dirty="0"/>
          </a:p>
          <a:p>
            <a:pPr algn="just"/>
            <a:r>
              <a:rPr lang="es-MX" sz="2200" dirty="0"/>
              <a:t>fermentación </a:t>
            </a:r>
            <a:r>
              <a:rPr lang="es-MX" sz="2200" dirty="0" smtClean="0"/>
              <a:t>butírica.</a:t>
            </a:r>
            <a:endParaRPr lang="es-MX" sz="2200" dirty="0"/>
          </a:p>
          <a:p>
            <a:pPr algn="just"/>
            <a:r>
              <a:rPr lang="es-MX" sz="2200" dirty="0"/>
              <a:t>fermentación </a:t>
            </a:r>
            <a:r>
              <a:rPr lang="es-MX" sz="2200" dirty="0" smtClean="0"/>
              <a:t>láctica.</a:t>
            </a:r>
            <a:endParaRPr lang="es-MX" sz="2200" dirty="0"/>
          </a:p>
          <a:p>
            <a:endParaRPr lang="es-MX" dirty="0"/>
          </a:p>
        </p:txBody>
      </p:sp>
      <p:pic>
        <p:nvPicPr>
          <p:cNvPr id="10242" name="Picture 2" descr="http://www.cocinaya.com/files/cocinaya.com/fotos_articulos/Aceite%20y%20vinag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21088"/>
            <a:ext cx="2195736" cy="263691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3.bp.blogspot.com/_a40pJFDnqls/TD-qu_a-vYI/AAAAAAAAAMw/j3kqA3xgnqA/s1600/Barric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0390" y="4221088"/>
            <a:ext cx="1959562" cy="263691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2.bp.blogspot.com/-ybTM9cJKJDQ/ThKBSnawDEI/AAAAAAAAABg/v97KcwmToUQ/s400/cytecsa_quesos_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4221089"/>
            <a:ext cx="1905000" cy="2636912"/>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upload.wikimedia.org/wikipedia/commons/e/e2/Butter_at_the_Borough_Marke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2" y="4221088"/>
            <a:ext cx="2099425" cy="2663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0390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575</Words>
  <Application>Microsoft Office PowerPoint</Application>
  <PresentationFormat>Presentación en pantalla (4:3)</PresentationFormat>
  <Paragraphs>77</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Materia: Inducción a la carrera.  Catedrático: Q.F.B. Carlos Chacón Zenteno.  Integrante: Víctor Emmanuel Martínez Nandayapa.  Primer semestre 1 “C”  Unidad V. Campos de Acción y su Aplicación Profesional.</vt:lpstr>
      <vt:lpstr>5.1 “La industria”</vt:lpstr>
      <vt:lpstr>Tipos de Industria</vt:lpstr>
      <vt:lpstr>5.2 Alimentaria</vt:lpstr>
      <vt:lpstr>Pasos en la Industria  Alimentaria.</vt:lpstr>
      <vt:lpstr>Pasos en la Industria  Alimentaria.</vt:lpstr>
      <vt:lpstr>Pasos en la Industria  Alimentaria.</vt:lpstr>
      <vt:lpstr>5.3 Fermentación</vt:lpstr>
      <vt:lpstr>Tipos de Fermentación</vt:lpstr>
      <vt:lpstr>5.4 Cosméticos</vt:lpstr>
      <vt:lpstr>Presentación de PowerPoint</vt:lpstr>
      <vt:lpstr>5.5 Farmacéutica</vt:lpstr>
      <vt:lpstr>¿Qué es el fármaco?</vt:lpstr>
      <vt:lpstr>5.6 Agroquímica</vt:lpstr>
      <vt:lpstr>La Agroquímica   “en la agricultura”</vt:lpstr>
      <vt:lpstr>5.7 Química Ambiental.</vt:lpstr>
      <vt:lpstr>La Química Ambiental</vt:lpstr>
      <vt:lpstr>Divisiones de la Química Ambiental.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Alexandra</dc:creator>
  <cp:lastModifiedBy>Alexandra</cp:lastModifiedBy>
  <cp:revision>20</cp:revision>
  <dcterms:created xsi:type="dcterms:W3CDTF">2014-04-12T15:10:44Z</dcterms:created>
  <dcterms:modified xsi:type="dcterms:W3CDTF">2014-04-12T17:47:11Z</dcterms:modified>
</cp:coreProperties>
</file>