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E605-2E3D-48FD-B4F8-1BDDC923FD5B}" type="datetimeFigureOut">
              <a:rPr lang="es-MX" smtClean="0"/>
              <a:t>12/04/2014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E5AA-6605-4F07-A85D-27E0C6DA71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12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E605-2E3D-48FD-B4F8-1BDDC923FD5B}" type="datetimeFigureOut">
              <a:rPr lang="es-MX" smtClean="0"/>
              <a:t>12/04/2014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E5AA-6605-4F07-A85D-27E0C6DA71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089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E605-2E3D-48FD-B4F8-1BDDC923FD5B}" type="datetimeFigureOut">
              <a:rPr lang="es-MX" smtClean="0"/>
              <a:t>12/04/2014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E5AA-6605-4F07-A85D-27E0C6DA71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857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E605-2E3D-48FD-B4F8-1BDDC923FD5B}" type="datetimeFigureOut">
              <a:rPr lang="es-MX" smtClean="0"/>
              <a:t>12/04/2014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E5AA-6605-4F07-A85D-27E0C6DA71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85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E605-2E3D-48FD-B4F8-1BDDC923FD5B}" type="datetimeFigureOut">
              <a:rPr lang="es-MX" smtClean="0"/>
              <a:t>12/04/2014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E5AA-6605-4F07-A85D-27E0C6DA71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58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E605-2E3D-48FD-B4F8-1BDDC923FD5B}" type="datetimeFigureOut">
              <a:rPr lang="es-MX" smtClean="0"/>
              <a:t>12/04/2014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E5AA-6605-4F07-A85D-27E0C6DA71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73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E605-2E3D-48FD-B4F8-1BDDC923FD5B}" type="datetimeFigureOut">
              <a:rPr lang="es-MX" smtClean="0"/>
              <a:t>12/04/2014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E5AA-6605-4F07-A85D-27E0C6DA71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1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E605-2E3D-48FD-B4F8-1BDDC923FD5B}" type="datetimeFigureOut">
              <a:rPr lang="es-MX" smtClean="0"/>
              <a:t>12/04/2014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E5AA-6605-4F07-A85D-27E0C6DA71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515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E605-2E3D-48FD-B4F8-1BDDC923FD5B}" type="datetimeFigureOut">
              <a:rPr lang="es-MX" smtClean="0"/>
              <a:t>12/04/2014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E5AA-6605-4F07-A85D-27E0C6DA71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655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E605-2E3D-48FD-B4F8-1BDDC923FD5B}" type="datetimeFigureOut">
              <a:rPr lang="es-MX" smtClean="0"/>
              <a:t>12/04/2014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E5AA-6605-4F07-A85D-27E0C6DA71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065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E605-2E3D-48FD-B4F8-1BDDC923FD5B}" type="datetimeFigureOut">
              <a:rPr lang="es-MX" smtClean="0"/>
              <a:t>12/04/2014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E5AA-6605-4F07-A85D-27E0C6DA71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521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0E605-2E3D-48FD-B4F8-1BDDC923FD5B}" type="datetimeFigureOut">
              <a:rPr lang="es-MX" smtClean="0"/>
              <a:t>12/04/2014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3E5AA-6605-4F07-A85D-27E0C6DA711A}" type="slidenum">
              <a:rPr lang="es-MX" smtClean="0"/>
              <a:t>‹Nº›</a:t>
            </a:fld>
            <a:endParaRPr lang="es-MX"/>
          </a:p>
        </p:txBody>
      </p:sp>
      <p:pic>
        <p:nvPicPr>
          <p:cNvPr id="1026" name="Picture 2" descr="https://pbs.twimg.com/profile_images/378800000724494581/ac8fa22c77c6a39140e2e6a26a8331b8.jpe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276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ampodelaeducacion.unach.mx/imagenes/apoyovisual/unach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17"/>
            <a:ext cx="17621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99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qfbjuandiaz.mex.tl/imagesnew2/0/0/0/0/1/2/9/0/9/2/903514_499672146748542_31499079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" y="1772816"/>
            <a:ext cx="912853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1277888" y="2996952"/>
            <a:ext cx="6516216" cy="3384376"/>
          </a:xfrm>
        </p:spPr>
        <p:txBody>
          <a:bodyPr/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Materia: Inducción a la carrera.</a:t>
            </a:r>
            <a:br>
              <a:rPr lang="es-MX" sz="2000" b="1" dirty="0" smtClean="0">
                <a:solidFill>
                  <a:srgbClr val="FF0000"/>
                </a:solidFill>
              </a:rPr>
            </a:br>
            <a:r>
              <a:rPr lang="es-MX" sz="2000" b="1" dirty="0">
                <a:solidFill>
                  <a:srgbClr val="FF0000"/>
                </a:solidFill>
              </a:rPr>
              <a:t/>
            </a:r>
            <a:br>
              <a:rPr lang="es-MX" sz="2000" b="1" dirty="0">
                <a:solidFill>
                  <a:srgbClr val="FF0000"/>
                </a:solidFill>
              </a:rPr>
            </a:br>
            <a:r>
              <a:rPr lang="es-MX" sz="2000" b="1" dirty="0" smtClean="0">
                <a:solidFill>
                  <a:srgbClr val="FF0000"/>
                </a:solidFill>
              </a:rPr>
              <a:t>Catedrático: Q.F.B. Carlos Chacón Zenteno.</a:t>
            </a:r>
            <a:br>
              <a:rPr lang="es-MX" sz="2000" b="1" dirty="0" smtClean="0">
                <a:solidFill>
                  <a:srgbClr val="FF0000"/>
                </a:solidFill>
              </a:rPr>
            </a:br>
            <a:r>
              <a:rPr lang="es-MX" sz="2000" b="1" dirty="0">
                <a:solidFill>
                  <a:srgbClr val="FF0000"/>
                </a:solidFill>
              </a:rPr>
              <a:t/>
            </a:r>
            <a:br>
              <a:rPr lang="es-MX" sz="2000" b="1" dirty="0">
                <a:solidFill>
                  <a:srgbClr val="FF0000"/>
                </a:solidFill>
              </a:rPr>
            </a:br>
            <a:r>
              <a:rPr lang="es-MX" sz="2000" b="1" dirty="0" smtClean="0">
                <a:solidFill>
                  <a:srgbClr val="FF0000"/>
                </a:solidFill>
              </a:rPr>
              <a:t>Integrante:</a:t>
            </a:r>
            <a:br>
              <a:rPr lang="es-MX" sz="2000" b="1" dirty="0" smtClean="0">
                <a:solidFill>
                  <a:srgbClr val="FF0000"/>
                </a:solidFill>
              </a:rPr>
            </a:br>
            <a:r>
              <a:rPr lang="es-MX" sz="2000" b="1" dirty="0" smtClean="0">
                <a:solidFill>
                  <a:srgbClr val="FF0000"/>
                </a:solidFill>
              </a:rPr>
              <a:t>Víctor Emmanuel Martínez Nandayapa.</a:t>
            </a:r>
            <a:br>
              <a:rPr lang="es-MX" sz="2000" b="1" dirty="0" smtClean="0">
                <a:solidFill>
                  <a:srgbClr val="FF0000"/>
                </a:solidFill>
              </a:rPr>
            </a:br>
            <a:r>
              <a:rPr lang="es-MX" sz="2000" b="1" dirty="0">
                <a:solidFill>
                  <a:srgbClr val="FF0000"/>
                </a:solidFill>
              </a:rPr>
              <a:t/>
            </a:r>
            <a:br>
              <a:rPr lang="es-MX" sz="2000" b="1" dirty="0">
                <a:solidFill>
                  <a:srgbClr val="FF0000"/>
                </a:solidFill>
              </a:rPr>
            </a:br>
            <a:r>
              <a:rPr lang="es-MX" sz="2000" b="1" dirty="0" smtClean="0">
                <a:solidFill>
                  <a:srgbClr val="FF0000"/>
                </a:solidFill>
              </a:rPr>
              <a:t>Primer semestre 1 “C”</a:t>
            </a:r>
            <a:br>
              <a:rPr lang="es-MX" sz="2000" b="1" dirty="0" smtClean="0">
                <a:solidFill>
                  <a:srgbClr val="FF0000"/>
                </a:solidFill>
              </a:rPr>
            </a:br>
            <a:r>
              <a:rPr lang="es-MX" sz="2000" b="1" dirty="0">
                <a:solidFill>
                  <a:srgbClr val="FF0000"/>
                </a:solidFill>
              </a:rPr>
              <a:t/>
            </a:r>
            <a:br>
              <a:rPr lang="es-MX" sz="2000" b="1" dirty="0">
                <a:solidFill>
                  <a:srgbClr val="FF0000"/>
                </a:solidFill>
              </a:rPr>
            </a:br>
            <a:r>
              <a:rPr lang="es-MX" sz="2000" b="1" dirty="0" smtClean="0">
                <a:solidFill>
                  <a:srgbClr val="FF0000"/>
                </a:solidFill>
              </a:rPr>
              <a:t>Unidad </a:t>
            </a:r>
            <a:r>
              <a:rPr lang="es-MX" sz="2000" b="1" dirty="0" smtClean="0">
                <a:solidFill>
                  <a:srgbClr val="FF0000"/>
                </a:solidFill>
              </a:rPr>
              <a:t>VI. </a:t>
            </a:r>
            <a:r>
              <a:rPr lang="es-MX" sz="2000" b="1" dirty="0" smtClean="0">
                <a:solidFill>
                  <a:srgbClr val="FF0000"/>
                </a:solidFill>
              </a:rPr>
              <a:t>Instituciones del Estado y El Químico </a:t>
            </a:r>
            <a:r>
              <a:rPr lang="es-MX" sz="2000" b="1" dirty="0" err="1" smtClean="0">
                <a:solidFill>
                  <a:srgbClr val="FF0000"/>
                </a:solidFill>
              </a:rPr>
              <a:t>FarmacoBiologo</a:t>
            </a:r>
            <a:r>
              <a:rPr lang="es-MX" sz="2000" b="1" dirty="0" smtClean="0">
                <a:solidFill>
                  <a:srgbClr val="FF0000"/>
                </a:solidFill>
              </a:rPr>
              <a:t>.</a:t>
            </a:r>
            <a:endParaRPr lang="es-MX" sz="2000" b="1" dirty="0">
              <a:solidFill>
                <a:srgbClr val="FF0000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475656" y="116632"/>
            <a:ext cx="6120680" cy="17555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 smtClean="0"/>
              <a:t>Universidad Autónoma de Chiapas.</a:t>
            </a:r>
          </a:p>
          <a:p>
            <a:r>
              <a:rPr lang="es-MX" sz="2000" dirty="0" smtClean="0"/>
              <a:t>Facultad de Ciencias Químicas Campus IV</a:t>
            </a:r>
          </a:p>
          <a:p>
            <a:r>
              <a:rPr lang="es-MX" sz="2000" dirty="0" smtClean="0"/>
              <a:t>Extensión Ocozocoautla, Chiapas.</a:t>
            </a:r>
          </a:p>
          <a:p>
            <a:endParaRPr lang="es-MX" sz="2000" dirty="0"/>
          </a:p>
          <a:p>
            <a:r>
              <a:rPr lang="es-MX" sz="2000" dirty="0" smtClean="0"/>
              <a:t>Licenciatura en Químico Farmacobiologo.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3631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/>
              <a:t>Requisitos para trabajar</a:t>
            </a:r>
            <a:br>
              <a:rPr lang="es-MX" sz="3200" dirty="0" smtClean="0"/>
            </a:br>
            <a:r>
              <a:rPr lang="es-MX" sz="3200" dirty="0" smtClean="0"/>
              <a:t>en la procuraduría de Policía Fiscal.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9882" y="1988841"/>
            <a:ext cx="9163882" cy="194421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dirty="0" smtClean="0"/>
              <a:t>para ser perito de esta organización se necesita cedula profesional como: 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Químico en sus diferentes ramas, deberán de acreditar la Licenciatura en Ciencias Químicas.</a:t>
            </a:r>
          </a:p>
          <a:p>
            <a:endParaRPr lang="es-ES" dirty="0" smtClean="0"/>
          </a:p>
          <a:p>
            <a:r>
              <a:rPr lang="es-ES" dirty="0" smtClean="0"/>
              <a:t>Genética forense</a:t>
            </a:r>
          </a:p>
          <a:p>
            <a:endParaRPr lang="es-MX" dirty="0"/>
          </a:p>
        </p:txBody>
      </p:sp>
      <p:pic>
        <p:nvPicPr>
          <p:cNvPr id="5122" name="Picture 2" descr="http://www.monografias.com/trabajos94/prueba-pericial-derecho-civil/img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9220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emefo.gob.mx/work/models/INCIFO/Resource/32/1/images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035338"/>
            <a:ext cx="47625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5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/>
              <a:t>6.2 Secretaria de Seguridad</a:t>
            </a:r>
            <a:br>
              <a:rPr lang="es-MX" sz="3200" dirty="0" smtClean="0"/>
            </a:br>
            <a:r>
              <a:rPr lang="es-MX" sz="3200" dirty="0" smtClean="0"/>
              <a:t>social SSA.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20162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1943, nacen el Instituto Mexicano del Seguro Social (IMSS) y la, en aquel entonces, Secretaría de Salud y Asistencia (SSA), actualmente Secretaría de Salud (SS). El primero, para ofrecer servicios médicos a trabajadores asalariados bajo un esquema de aseguramiento público financiado por los trabajadores, patrones y el Estado. La segunda, con el propósito de brindar atención médica a la población no asalariada, carente de un esquema de aseguramiento público pre-pagado.</a:t>
            </a:r>
          </a:p>
          <a:p>
            <a:endParaRPr lang="es-MX" dirty="0"/>
          </a:p>
        </p:txBody>
      </p:sp>
      <p:pic>
        <p:nvPicPr>
          <p:cNvPr id="2050" name="Picture 2" descr="http://www.solucionpolitica.net/wp-content/uploads/2011/03/s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507605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-img.easylogo.cn/gif/131/1312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4067944" cy="14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ighoguerrero.net84.net/index_files/S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29200"/>
            <a:ext cx="40679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43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/>
              <a:t>6.3 Secretaria de comercio y </a:t>
            </a:r>
            <a:br>
              <a:rPr lang="es-MX" sz="3200" dirty="0" smtClean="0"/>
            </a:br>
            <a:r>
              <a:rPr lang="es-MX" sz="3200" dirty="0" smtClean="0"/>
              <a:t>fomento industrial.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4" name="CuadroTexto 3"/>
          <p:cNvSpPr txBox="1">
            <a:spLocks noGrp="1"/>
          </p:cNvSpPr>
          <p:nvPr>
            <p:ph idx="1"/>
          </p:nvPr>
        </p:nvSpPr>
        <p:spPr>
          <a:xfrm>
            <a:off x="0" y="1773238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SECOFI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es una dependencia del Poder Ejecutivo Federal cuyas acciones tienen gran relevancia para el proceso de regulación. La decisión de incluir esta dependencia se debe a que coordina organismos como: la Comisión Federal de Competencia (CFC); la Dirección General de Normas (DGN); la Comisión Nacional de Normalización (CNN); el Instituto Mexicano de la Propiedad Industrial (IMPI) y la Procuraduría Federal del Consumidor (Profeco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SECOFI también coordina a los organismos encargados de ejecutar el proceso de agilización de trámites y mejora regulatoria: el Programa de Mejora Regulatoria y la Comisión Federal de Mejora Regulatoria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Cofemer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Entre las funciones propias de la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SECOFI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destacan las siguientes:</a:t>
            </a:r>
          </a:p>
          <a:p>
            <a:pPr indent="0" algn="just">
              <a:buNone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Formular y conducir las políticas generales de industria, comercio exterior e interior y abasto.</a:t>
            </a:r>
          </a:p>
          <a:p>
            <a:pPr indent="0" algn="just">
              <a:buNone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orientar y estimular las medidas de protección al consumidor.</a:t>
            </a:r>
          </a:p>
          <a:p>
            <a:pPr indent="0" algn="just">
              <a:buNone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Normar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y registrar la propiedad industrial y mercantil, así como regular y orientar la inversión extranjera y transferencia de tecnología.</a:t>
            </a:r>
          </a:p>
          <a:p>
            <a:pPr indent="0" algn="just">
              <a:buNone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Promover y, en su caso, organizar la investigación tecnológica – industrial.</a:t>
            </a:r>
          </a:p>
          <a:p>
            <a:pPr indent="0" algn="just">
              <a:buNone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Fomentar y conducir la política nacional en materia minera.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36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/>
              <a:t>Secretaria de comercio y </a:t>
            </a:r>
            <a:br>
              <a:rPr lang="es-MX" sz="3600" dirty="0" smtClean="0"/>
            </a:br>
            <a:r>
              <a:rPr lang="es-MX" sz="3600" dirty="0" smtClean="0"/>
              <a:t>fomento industrial.</a:t>
            </a:r>
            <a:endParaRPr lang="es-MX" sz="3600" dirty="0"/>
          </a:p>
        </p:txBody>
      </p:sp>
      <p:pic>
        <p:nvPicPr>
          <p:cNvPr id="3074" name="Picture 2" descr="http://www.sagarpa.gob.mx/Style%20Library/Images/NuevoPortal/logoSAGARPA_ho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720"/>
            <a:ext cx="40005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urinews.com.mx/home/wp-content/uploads/2013/08/logotipo-s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63603"/>
            <a:ext cx="3672408" cy="207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royectospemsa.com.mx/sites/default/files/images/histori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649" y="2263603"/>
            <a:ext cx="2114550" cy="459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fuentessandoval.com.mx/images/imagencorporativ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93" y="2263604"/>
            <a:ext cx="2998156" cy="45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4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/>
              <a:t>6.4 Procuraduría de</a:t>
            </a:r>
            <a:br>
              <a:rPr lang="es-MX" sz="3600" dirty="0" smtClean="0"/>
            </a:br>
            <a:r>
              <a:rPr lang="es-MX" sz="3600" dirty="0" smtClean="0"/>
              <a:t>justicia estatal y federal.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44825"/>
            <a:ext cx="9144000" cy="2664296"/>
          </a:xfrm>
        </p:spPr>
        <p:txBody>
          <a:bodyPr>
            <a:normAutofit fontScale="77500" lnSpcReduction="20000"/>
          </a:bodyPr>
          <a:lstStyle/>
          <a:p>
            <a:pPr algn="just" fontAlgn="base"/>
            <a:r>
              <a:rPr lang="es-MX" dirty="0"/>
              <a:t>Es el órgano encargado de impartir justicia en el Estado, por consiguiente, asume como uno de sus deberes primarios, enfrentar el problema de la criminalidad con decisión y razón jurídica regenerando los servicios públicos que presta bajo auxilio de una conducta pública responsable, honrada y de trato amable en beneficio de la comunidad; así como conducirse con apego al orden jurídico y con respeto a las garantías individuales y a los derechos humanos.</a:t>
            </a:r>
          </a:p>
          <a:p>
            <a:endParaRPr lang="es-MX" dirty="0"/>
          </a:p>
        </p:txBody>
      </p:sp>
      <p:pic>
        <p:nvPicPr>
          <p:cNvPr id="8194" name="Picture 2" descr="http://www.pgjqueretaro.gob.mx/Conocenos/Fotos/Org_SubAvePr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" y="4444580"/>
            <a:ext cx="4610210" cy="241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nl.gob.mx/pics/pages/proc_general_justicia_base/img_fachadaPGJ_2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435597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471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832648" cy="1143000"/>
          </a:xfrm>
        </p:spPr>
        <p:txBody>
          <a:bodyPr/>
          <a:lstStyle/>
          <a:p>
            <a:r>
              <a:rPr lang="es-MX" sz="2400" dirty="0" smtClean="0"/>
              <a:t>Requisitos para trabajar  en la </a:t>
            </a:r>
            <a:r>
              <a:rPr lang="es-MX" sz="2400" dirty="0" smtClean="0"/>
              <a:t>Procuraduría de</a:t>
            </a:r>
            <a:br>
              <a:rPr lang="es-MX" sz="2400" dirty="0" smtClean="0"/>
            </a:br>
            <a:r>
              <a:rPr lang="es-MX" sz="2400" dirty="0" smtClean="0"/>
              <a:t>justicia estatal y federal.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3008" y="1628800"/>
            <a:ext cx="9144000" cy="3456384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s-MX" sz="5600" dirty="0" smtClean="0"/>
              <a:t>Te </a:t>
            </a:r>
            <a:r>
              <a:rPr lang="es-MX" sz="5600" dirty="0"/>
              <a:t>ofrecemos</a:t>
            </a:r>
          </a:p>
          <a:p>
            <a:pPr fontAlgn="base"/>
            <a:r>
              <a:rPr lang="es-MX" sz="5600" dirty="0"/>
              <a:t>Sueldo mensual de $16,169.00 pesos al incorporarte como Agente Investigador. *</a:t>
            </a:r>
          </a:p>
          <a:p>
            <a:pPr fontAlgn="base"/>
            <a:r>
              <a:rPr lang="es-MX" sz="5600" dirty="0"/>
              <a:t>Prestaciones superiores a las de la ley.</a:t>
            </a:r>
          </a:p>
          <a:p>
            <a:pPr fontAlgn="base"/>
            <a:r>
              <a:rPr lang="es-MX" sz="5600" dirty="0"/>
              <a:t>Servicio médico privado.</a:t>
            </a:r>
          </a:p>
          <a:p>
            <a:pPr fontAlgn="base"/>
            <a:r>
              <a:rPr lang="es-MX" sz="5600" dirty="0"/>
              <a:t>Fondo de ahorro.</a:t>
            </a:r>
          </a:p>
          <a:p>
            <a:pPr fontAlgn="base"/>
            <a:r>
              <a:rPr lang="es-MX" sz="5600" dirty="0"/>
              <a:t>Aguinaldo.</a:t>
            </a:r>
          </a:p>
          <a:p>
            <a:pPr fontAlgn="base"/>
            <a:r>
              <a:rPr lang="es-MX" sz="5600" dirty="0"/>
              <a:t>Seguros de vida.</a:t>
            </a:r>
          </a:p>
          <a:p>
            <a:pPr marL="0" indent="0" fontAlgn="base">
              <a:buNone/>
            </a:pPr>
            <a:endParaRPr lang="es-MX" sz="5600" b="1" i="1" dirty="0" smtClean="0"/>
          </a:p>
          <a:p>
            <a:pPr marL="0" indent="0" fontAlgn="base">
              <a:buNone/>
            </a:pPr>
            <a:r>
              <a:rPr lang="es-MX" sz="5600" dirty="0" smtClean="0"/>
              <a:t>Requisitos</a:t>
            </a:r>
            <a:endParaRPr lang="es-MX" sz="5600" dirty="0"/>
          </a:p>
          <a:p>
            <a:pPr fontAlgn="base"/>
            <a:r>
              <a:rPr lang="es-MX" sz="5600" dirty="0"/>
              <a:t>Ser ciudadano/a mexicano/a.</a:t>
            </a:r>
          </a:p>
          <a:p>
            <a:pPr fontAlgn="base"/>
            <a:r>
              <a:rPr lang="es-MX" sz="5600" dirty="0"/>
              <a:t>Contar con carrera profesional terminada.</a:t>
            </a:r>
          </a:p>
          <a:p>
            <a:pPr fontAlgn="base"/>
            <a:r>
              <a:rPr lang="es-MX" sz="5600" dirty="0"/>
              <a:t>Tener entre 21 y 35 años de edad</a:t>
            </a:r>
            <a:r>
              <a:rPr lang="es-MX" sz="5600" dirty="0" smtClean="0"/>
              <a:t>.</a:t>
            </a:r>
            <a:endParaRPr lang="es-MX" sz="5600" dirty="0"/>
          </a:p>
          <a:p>
            <a:pPr fontAlgn="base"/>
            <a:r>
              <a:rPr lang="es-MX" sz="5600" dirty="0"/>
              <a:t>Tener acreditado el Servicio Militar Nacional.</a:t>
            </a:r>
          </a:p>
          <a:p>
            <a:pPr fontAlgn="base"/>
            <a:r>
              <a:rPr lang="es-MX" sz="5600" dirty="0" smtClean="0"/>
              <a:t>No </a:t>
            </a:r>
            <a:r>
              <a:rPr lang="es-MX" sz="5600" dirty="0"/>
              <a:t>estar sujeto, a proceso penal.</a:t>
            </a:r>
          </a:p>
          <a:p>
            <a:pPr fontAlgn="base"/>
            <a:r>
              <a:rPr lang="es-MX" sz="5600" dirty="0" smtClean="0"/>
              <a:t>No </a:t>
            </a:r>
            <a:r>
              <a:rPr lang="es-MX" sz="5600" dirty="0"/>
              <a:t>padecer alguna enfermedad crónica o degenerativa.</a:t>
            </a:r>
          </a:p>
          <a:p>
            <a:pPr fontAlgn="base"/>
            <a:r>
              <a:rPr lang="es-MX" sz="5600" dirty="0"/>
              <a:t>No haber reprobado alguna de las evaluaciones del proceso de selección en convocatorias anteriores.</a:t>
            </a:r>
          </a:p>
          <a:p>
            <a:endParaRPr lang="es-MX" dirty="0"/>
          </a:p>
        </p:txBody>
      </p:sp>
      <p:pic>
        <p:nvPicPr>
          <p:cNvPr id="9218" name="Picture 2" descr="http://www.ifp.pgjdf.gob.mx/ifp/Images/slider/Banner-Servicio-Social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5838812" cy="17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erviciospgj.col.gob.mx/2013/imagenes/banner_policia_ministeri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11" y="5085184"/>
            <a:ext cx="3315192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9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/>
              <a:t>6.5 Secretaria de Hacienda.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0793" y="1988840"/>
            <a:ext cx="9144000" cy="25922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2400" dirty="0"/>
              <a:t>Procurar la planeación del desarrollo del Estado, la administración del ingreso, de los recursos humanos y materiales, del desarrollo administrativo, así como la asignación prioritaria del presupuesto de egresos basado en resultados, el financiamiento público y control de las entidades para estatales, innovando a través de leyes, sistemas y políticas un ejercicio de rendición de cuentas claras y transparentes; que permita ofrecer servicios de calidad a los contribuyentes, organismos públicos, federación y municipios.</a:t>
            </a:r>
          </a:p>
        </p:txBody>
      </p:sp>
      <p:pic>
        <p:nvPicPr>
          <p:cNvPr id="6146" name="Picture 2" descr="http://spip.imcp.org.mx/IMG/arton1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37" y="4476750"/>
            <a:ext cx="308777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4.bp.blogspot.com/_PHovL2USeuc/SNOh0-KbAHI/AAAAAAAAAAY/xi5SP75XZSg/s320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34931"/>
            <a:ext cx="29718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.oem.com.mx/3a79ff0e-2e2a-4fe9-9a7c-8c86507185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4476750"/>
            <a:ext cx="3112367" cy="236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93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/>
              <a:t>Requisitos para trabajar en la </a:t>
            </a:r>
            <a:br>
              <a:rPr lang="es-MX" sz="3600" dirty="0" smtClean="0"/>
            </a:br>
            <a:r>
              <a:rPr lang="es-MX" sz="3600" dirty="0" smtClean="0"/>
              <a:t>Secretaria De Hacienda.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4955" y="1988841"/>
            <a:ext cx="9144000" cy="2448271"/>
          </a:xfrm>
        </p:spPr>
        <p:txBody>
          <a:bodyPr>
            <a:normAutofit fontScale="70000" lnSpcReduction="20000"/>
          </a:bodyPr>
          <a:lstStyle/>
          <a:p>
            <a:r>
              <a:rPr lang="es-MX" b="1" dirty="0"/>
              <a:t>Capacidades Técnicas: </a:t>
            </a:r>
            <a:r>
              <a:rPr lang="es-MX" dirty="0"/>
              <a:t>Técnica</a:t>
            </a:r>
          </a:p>
          <a:p>
            <a:r>
              <a:rPr lang="es-MX" dirty="0"/>
              <a:t>Jurídica y Normatividad Fiscal; </a:t>
            </a:r>
            <a:r>
              <a:rPr lang="es-MX" b="1" dirty="0"/>
              <a:t>Idioma: Inglés</a:t>
            </a:r>
            <a:r>
              <a:rPr lang="es-MX" dirty="0"/>
              <a:t>; Entender: 70%, Hablar: 70%, Escribir: 70%; </a:t>
            </a:r>
            <a:r>
              <a:rPr lang="es-MX" b="1" dirty="0"/>
              <a:t>Conocimientos de Software</a:t>
            </a:r>
            <a:r>
              <a:rPr lang="es-MX" b="1" dirty="0" smtClean="0"/>
              <a:t>: </a:t>
            </a:r>
            <a:r>
              <a:rPr lang="es-MX" dirty="0" smtClean="0"/>
              <a:t>Nivel</a:t>
            </a:r>
            <a:endParaRPr lang="es-MX" dirty="0"/>
          </a:p>
          <a:p>
            <a:r>
              <a:rPr lang="es-MX" dirty="0"/>
              <a:t>básico de Microsoft Office y Windows; </a:t>
            </a:r>
            <a:r>
              <a:rPr lang="es-MX" b="1" dirty="0"/>
              <a:t>Otros: </a:t>
            </a:r>
            <a:r>
              <a:rPr lang="es-MX" dirty="0"/>
              <a:t>Buena redacción, en la entrevista se evaluará el conocimiento del idioma; se</a:t>
            </a:r>
          </a:p>
          <a:p>
            <a:r>
              <a:rPr lang="es-MX" dirty="0"/>
              <a:t>permitirá el uso de la Legislación Tributaria y Áreas Aplicables; disponibilidad para viajar ocasionalmente y horario mixto.</a:t>
            </a:r>
          </a:p>
        </p:txBody>
      </p:sp>
      <p:pic>
        <p:nvPicPr>
          <p:cNvPr id="7170" name="Picture 2" descr="http://rubconsultores.files.wordpress.com/2008/11/20080706psaado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37112"/>
            <a:ext cx="2987824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of.gob.mx/imagenes_diarios/2010/12/29/MAT/stps3a11_Cimg_2366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04" y="4437112"/>
            <a:ext cx="2507696" cy="244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sefiplan.qroo.gob.mx/notas/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4" y="4437112"/>
            <a:ext cx="3623229" cy="244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7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/>
              <a:t>6.6 Procuraduría de Policía</a:t>
            </a:r>
            <a:br>
              <a:rPr lang="es-MX" sz="3600" dirty="0" smtClean="0"/>
            </a:br>
            <a:r>
              <a:rPr lang="es-MX" sz="3600" dirty="0" smtClean="0"/>
              <a:t>Fiscal.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437" y="1916832"/>
            <a:ext cx="9144000" cy="172819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ES" dirty="0" smtClean="0">
                <a:solidFill>
                  <a:schemeClr val="tx1"/>
                </a:solidFill>
              </a:rPr>
              <a:t>La policía fiscal es la encargada de resguardar el tránsito de bienes y mercancías en la frontera y dentro del territorio oficial.</a:t>
            </a:r>
          </a:p>
          <a:p>
            <a:pPr marL="0" indent="0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Esta unidad es la encargada de la investigación de grandes fraudes financieros y por lo general es compatible con los Impuestos y Aduanas Nacionales ( </a:t>
            </a:r>
            <a:r>
              <a:rPr lang="es-ES" i="1" dirty="0" smtClean="0">
                <a:solidFill>
                  <a:schemeClr val="tx1"/>
                </a:solidFill>
              </a:rPr>
              <a:t>Dirección de Impuestos y Aduanas Nacionales</a:t>
            </a:r>
            <a:r>
              <a:rPr lang="es-ES" dirty="0" smtClean="0">
                <a:solidFill>
                  <a:schemeClr val="tx1"/>
                </a:solidFill>
              </a:rPr>
              <a:t> (DIAN) en español).</a:t>
            </a:r>
          </a:p>
          <a:p>
            <a:endParaRPr lang="es-MX" dirty="0"/>
          </a:p>
        </p:txBody>
      </p:sp>
      <p:pic>
        <p:nvPicPr>
          <p:cNvPr id="4098" name="Picture 2" descr="http://www.unionjalisco.mx/sites/default/files/imagecache/v2_660x370/Polic%C3%ADa%20jalisco%20Emilio%20Gonz%C3%A1l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42798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ortal.pgjguanajuato.gob.mx/WebPGJEG/img/campana/bannerPoliciaMinisteria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717032"/>
            <a:ext cx="471601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0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745</Words>
  <Application>Microsoft Office PowerPoint</Application>
  <PresentationFormat>Presentación en pantalla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Materia: Inducción a la carrera.  Catedrático: Q.F.B. Carlos Chacón Zenteno.  Integrante: Víctor Emmanuel Martínez Nandayapa.  Primer semestre 1 “C”  Unidad VI. Instituciones del Estado y El Químico FarmacoBiologo.</vt:lpstr>
      <vt:lpstr>6.2 Secretaria de Seguridad social SSA.</vt:lpstr>
      <vt:lpstr>6.3 Secretaria de comercio y  fomento industrial. </vt:lpstr>
      <vt:lpstr>Secretaria de comercio y  fomento industrial.</vt:lpstr>
      <vt:lpstr>6.4 Procuraduría de justicia estatal y federal.</vt:lpstr>
      <vt:lpstr>Requisitos para trabajar  en la Procuraduría de justicia estatal y federal.</vt:lpstr>
      <vt:lpstr>6.5 Secretaria de Hacienda.</vt:lpstr>
      <vt:lpstr>Requisitos para trabajar en la  Secretaria De Hacienda.</vt:lpstr>
      <vt:lpstr>6.6 Procuraduría de Policía Fiscal.</vt:lpstr>
      <vt:lpstr>Requisitos para trabajar en la procuraduría de Policía Fiscal.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Materia: Inducción a la carrera.  Catedrático: Q.F.B. Carlos Chacón Zenteno.  Integrante: Víctor Emmanuel Martínez Nandayapa.  Primer semestre 1 “C”  Unidad V. Instituciones del Estado y El Químico FarmacoBiologo.</dc:title>
  <dc:creator>Alexandra</dc:creator>
  <cp:lastModifiedBy>Alexandra</cp:lastModifiedBy>
  <cp:revision>9</cp:revision>
  <dcterms:created xsi:type="dcterms:W3CDTF">2014-04-12T17:48:37Z</dcterms:created>
  <dcterms:modified xsi:type="dcterms:W3CDTF">2014-04-12T19:15:25Z</dcterms:modified>
</cp:coreProperties>
</file>